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60" r:id="rId2"/>
    <p:sldMasterId id="2147483672" r:id="rId3"/>
    <p:sldMasterId id="2147483696" r:id="rId4"/>
  </p:sldMasterIdLst>
  <p:notesMasterIdLst>
    <p:notesMasterId r:id="rId55"/>
  </p:notesMasterIdLst>
  <p:sldIdLst>
    <p:sldId id="603" r:id="rId5"/>
    <p:sldId id="676" r:id="rId6"/>
    <p:sldId id="1428" r:id="rId7"/>
    <p:sldId id="1421" r:id="rId8"/>
    <p:sldId id="1422" r:id="rId9"/>
    <p:sldId id="1423" r:id="rId10"/>
    <p:sldId id="1501" r:id="rId11"/>
    <p:sldId id="1502" r:id="rId12"/>
    <p:sldId id="1410" r:id="rId13"/>
    <p:sldId id="1431" r:id="rId14"/>
    <p:sldId id="1350" r:id="rId15"/>
    <p:sldId id="1424" r:id="rId16"/>
    <p:sldId id="1425" r:id="rId17"/>
    <p:sldId id="1427" r:id="rId18"/>
    <p:sldId id="1437" r:id="rId19"/>
    <p:sldId id="1451" r:id="rId20"/>
    <p:sldId id="1480" r:id="rId21"/>
    <p:sldId id="1454" r:id="rId22"/>
    <p:sldId id="1481" r:id="rId23"/>
    <p:sldId id="1482" r:id="rId24"/>
    <p:sldId id="1483" r:id="rId25"/>
    <p:sldId id="1484" r:id="rId26"/>
    <p:sldId id="1360" r:id="rId27"/>
    <p:sldId id="1455" r:id="rId28"/>
    <p:sldId id="1456" r:id="rId29"/>
    <p:sldId id="1458" r:id="rId30"/>
    <p:sldId id="1503" r:id="rId31"/>
    <p:sldId id="1457" r:id="rId32"/>
    <p:sldId id="1475" r:id="rId33"/>
    <p:sldId id="1463" r:id="rId34"/>
    <p:sldId id="1462" r:id="rId35"/>
    <p:sldId id="1468" r:id="rId36"/>
    <p:sldId id="1487" r:id="rId37"/>
    <p:sldId id="1488" r:id="rId38"/>
    <p:sldId id="1497" r:id="rId39"/>
    <p:sldId id="1461" r:id="rId40"/>
    <p:sldId id="1499" r:id="rId41"/>
    <p:sldId id="1459" r:id="rId42"/>
    <p:sldId id="1395" r:id="rId43"/>
    <p:sldId id="1498" r:id="rId44"/>
    <p:sldId id="1494" r:id="rId45"/>
    <p:sldId id="1495" r:id="rId46"/>
    <p:sldId id="1396" r:id="rId47"/>
    <p:sldId id="1500" r:id="rId48"/>
    <p:sldId id="1404" r:id="rId49"/>
    <p:sldId id="1405" r:id="rId50"/>
    <p:sldId id="1490" r:id="rId51"/>
    <p:sldId id="1471" r:id="rId52"/>
    <p:sldId id="1470" r:id="rId53"/>
    <p:sldId id="1477" r:id="rId54"/>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9900FF"/>
    <a:srgbClr val="3399FF"/>
    <a:srgbClr val="0066FF"/>
    <a:srgbClr val="FF99FF"/>
    <a:srgbClr val="33CC33"/>
    <a:srgbClr val="993366"/>
    <a:srgbClr val="003399"/>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24" autoAdjust="0"/>
    <p:restoredTop sz="84044" autoAdjust="0"/>
  </p:normalViewPr>
  <p:slideViewPr>
    <p:cSldViewPr snapToGrid="0">
      <p:cViewPr>
        <p:scale>
          <a:sx n="100" d="100"/>
          <a:sy n="100" d="100"/>
        </p:scale>
        <p:origin x="2430" y="834"/>
      </p:cViewPr>
      <p:guideLst>
        <p:guide orient="horz" pos="2160"/>
        <p:guide pos="3840"/>
      </p:guideLst>
    </p:cSldViewPr>
  </p:slideViewPr>
  <p:outlineViewPr>
    <p:cViewPr>
      <p:scale>
        <a:sx n="33" d="100"/>
        <a:sy n="33" d="100"/>
      </p:scale>
      <p:origin x="0" y="-4392"/>
    </p:cViewPr>
  </p:outlineViewPr>
  <p:notesTextViewPr>
    <p:cViewPr>
      <p:scale>
        <a:sx n="3" d="2"/>
        <a:sy n="3" d="2"/>
      </p:scale>
      <p:origin x="0" y="0"/>
    </p:cViewPr>
  </p:notesTextViewPr>
  <p:sorterViewPr>
    <p:cViewPr varScale="1">
      <p:scale>
        <a:sx n="1" d="1"/>
        <a:sy n="1" d="1"/>
      </p:scale>
      <p:origin x="0" y="-21508"/>
    </p:cViewPr>
  </p:sorterViewPr>
  <p:notesViewPr>
    <p:cSldViewPr snapToGrid="0">
      <p:cViewPr varScale="1">
        <p:scale>
          <a:sx n="69" d="100"/>
          <a:sy n="69" d="100"/>
        </p:scale>
        <p:origin x="326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Good afternoon, everyone. Today, we begin Lecture 10, which focuses on networks.</a:t>
            </a:r>
            <a:br>
              <a:rPr lang="en-US" dirty="0"/>
            </a:br>
            <a:endParaRPr lang="en-US" dirty="0"/>
          </a:p>
          <a:p>
            <a:r>
              <a:rPr lang="en-US" dirty="0"/>
              <a:t>Before we dive into the details, let me remind you that this topic builds directly on what we’ve covered in linear systems and Fourier analysis. If you haven’t reviewed those concepts recently, now would be a great time to revisit them, because they’ll help you see the deeper connections between the theory and the applications we’ll explore today.</a:t>
            </a:r>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an inductor, the process is very similar to what we saw with a capacitor, but here it’s the current that we start with.</a:t>
            </a:r>
          </a:p>
          <a:p>
            <a:endParaRPr lang="en-US" dirty="0"/>
          </a:p>
          <a:p>
            <a:r>
              <a:rPr lang="en-US" dirty="0"/>
              <a:t>Suppose the current is sinusoidal: </a:t>
            </a:r>
            <a:r>
              <a:rPr lang="en-US" i="1" dirty="0"/>
              <a:t>B cosine omega t</a:t>
            </a:r>
            <a:r>
              <a:rPr lang="en-US" dirty="0"/>
              <a:t>. The voltage across the inductor is given by </a:t>
            </a:r>
            <a:r>
              <a:rPr lang="en-US" i="1" dirty="0"/>
              <a:t>v equals L times di/dt</a:t>
            </a:r>
            <a:r>
              <a:rPr lang="en-US" dirty="0"/>
              <a:t>. Differentiating the current shifts the waveform by 90 degrees and changes the amplitude by a factor of </a:t>
            </a:r>
            <a:r>
              <a:rPr lang="en-US" i="1" dirty="0"/>
              <a:t>L omega</a:t>
            </a:r>
            <a:r>
              <a:rPr lang="en-US" dirty="0"/>
              <a:t>.</a:t>
            </a:r>
          </a:p>
          <a:p>
            <a:r>
              <a:rPr lang="en-US" dirty="0"/>
              <a:t>In phasor notation, if the current is </a:t>
            </a:r>
            <a:r>
              <a:rPr lang="en-US" i="1" dirty="0"/>
              <a:t>B at angle 0 degrees</a:t>
            </a:r>
            <a:r>
              <a:rPr lang="en-US" dirty="0"/>
              <a:t>, then the voltage becomes </a:t>
            </a:r>
            <a:r>
              <a:rPr lang="en-US" i="1" dirty="0"/>
              <a:t>L omega B at angle 90 degrees</a:t>
            </a:r>
            <a:r>
              <a:rPr lang="en-US" dirty="0"/>
              <a:t>. That phase shift means the voltage leads the current by 90 degrees in an inductor — the exact opposite of a capacitor, where the current leads the voltage by 90 degrees.</a:t>
            </a:r>
          </a:p>
          <a:p>
            <a:endParaRPr lang="en-US" dirty="0"/>
          </a:p>
          <a:p>
            <a:r>
              <a:rPr lang="en-US" dirty="0"/>
              <a:t>In the phasor domain, this relationship is written simply as </a:t>
            </a:r>
            <a:r>
              <a:rPr lang="en-US" i="1" dirty="0"/>
              <a:t>V equals j omega L times I</a:t>
            </a:r>
            <a:r>
              <a:rPr lang="en-US" dirty="0"/>
              <a:t>. Here, </a:t>
            </a:r>
            <a:r>
              <a:rPr lang="en-US" i="1" dirty="0"/>
              <a:t>j omega L</a:t>
            </a:r>
            <a:r>
              <a:rPr lang="en-US" dirty="0"/>
              <a:t> plays the same role for an inductor that resistance </a:t>
            </a:r>
            <a:r>
              <a:rPr lang="en-US" i="1" dirty="0"/>
              <a:t>R</a:t>
            </a:r>
            <a:r>
              <a:rPr lang="en-US" dirty="0"/>
              <a:t> plays for a resistor — it’s the impedance. The only difference is that it’s a complex quantity, reflecting the phase relationship between voltage and current.</a:t>
            </a:r>
          </a:p>
          <a:p>
            <a:endParaRPr lang="en-US" dirty="0"/>
          </a:p>
          <a:p>
            <a:r>
              <a:rPr lang="en-US" dirty="0"/>
              <a:t>So once again, phasor notation allows us to generalize Ohm’s Law to all three basic components — resistor, capacitor, and inductor — using the single idea of impedance.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915138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now, we’ve talked about resistors, capacitors, and inductors separately. Each has its own voltage–current relationship, and each can be expressed in the phasor domain.</a:t>
            </a:r>
          </a:p>
          <a:p>
            <a:endParaRPr lang="en-US" dirty="0"/>
          </a:p>
          <a:p>
            <a:r>
              <a:rPr lang="en-US" dirty="0"/>
              <a:t>Instead of calling all these effects “resistance,” we use a broader term — </a:t>
            </a:r>
            <a:r>
              <a:rPr lang="en-US" i="1" dirty="0"/>
              <a:t>impedance</a:t>
            </a:r>
            <a:r>
              <a:rPr lang="en-US" dirty="0"/>
              <a:t>. Impedance describes how any circuit element opposes the flow of alternating current, and it applies to all three components.</a:t>
            </a:r>
          </a:p>
          <a:p>
            <a:r>
              <a:rPr lang="en-US" dirty="0"/>
              <a:t>For a resistor, impedance is simply </a:t>
            </a:r>
            <a:r>
              <a:rPr lang="en-US" i="1" dirty="0"/>
              <a:t>R</a:t>
            </a:r>
            <a:r>
              <a:rPr lang="en-US" dirty="0"/>
              <a:t>.</a:t>
            </a:r>
            <a:br>
              <a:rPr lang="en-US" dirty="0"/>
            </a:br>
            <a:r>
              <a:rPr lang="en-US" dirty="0"/>
              <a:t>For a capacitor, impedance is </a:t>
            </a:r>
            <a:r>
              <a:rPr lang="en-US" i="1" dirty="0"/>
              <a:t>1 over j omega C</a:t>
            </a:r>
            <a:r>
              <a:rPr lang="en-US" dirty="0"/>
              <a:t>.</a:t>
            </a:r>
            <a:br>
              <a:rPr lang="en-US" dirty="0"/>
            </a:br>
            <a:r>
              <a:rPr lang="en-US" dirty="0"/>
              <a:t>For an inductor, impedance is </a:t>
            </a:r>
            <a:r>
              <a:rPr lang="en-US" i="1" dirty="0"/>
              <a:t>j omega L</a:t>
            </a:r>
            <a:r>
              <a:rPr lang="en-US" dirty="0"/>
              <a:t>.</a:t>
            </a:r>
          </a:p>
          <a:p>
            <a:r>
              <a:rPr lang="en-US" dirty="0"/>
              <a:t>In each case, impedance is defined as voltage divided by current — </a:t>
            </a:r>
            <a:r>
              <a:rPr lang="en-US" i="1" dirty="0"/>
              <a:t>Z equals V over I</a:t>
            </a:r>
            <a:r>
              <a:rPr lang="en-US" dirty="0"/>
              <a:t>. This is the same structure as Ohm’s Law, but with </a:t>
            </a:r>
            <a:r>
              <a:rPr lang="en-US" i="1" dirty="0"/>
              <a:t>Z</a:t>
            </a:r>
            <a:r>
              <a:rPr lang="en-US" dirty="0"/>
              <a:t> taking the place of </a:t>
            </a:r>
            <a:r>
              <a:rPr lang="en-US" i="1" dirty="0"/>
              <a:t>R</a:t>
            </a:r>
            <a:r>
              <a:rPr lang="en-US" dirty="0"/>
              <a:t>.</a:t>
            </a:r>
          </a:p>
          <a:p>
            <a:endParaRPr lang="en-US" dirty="0"/>
          </a:p>
          <a:p>
            <a:r>
              <a:rPr lang="en-US" dirty="0"/>
              <a:t>When we combine components in a circuit, the total impedance depends on whether they are connected in series or in parallel. Later, we’ll learn how to calculate equivalent impedance for these different configurations. But the important takeaway here is that impedance unifies the behavior of resistors, capacitors, and inductors into one general concept, making AC circuit analysis much simpler.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2396769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now step back and look at a general electrical network. I’ll use this simple example to introduce three important terms: </a:t>
            </a:r>
            <a:r>
              <a:rPr lang="en-US" i="1" dirty="0"/>
              <a:t>node</a:t>
            </a:r>
            <a:r>
              <a:rPr lang="en-US" dirty="0"/>
              <a:t>, </a:t>
            </a:r>
            <a:r>
              <a:rPr lang="en-US" i="1" dirty="0"/>
              <a:t>branch</a:t>
            </a:r>
            <a:r>
              <a:rPr lang="en-US" dirty="0"/>
              <a:t>, and </a:t>
            </a:r>
            <a:r>
              <a:rPr lang="en-US" i="1" dirty="0"/>
              <a:t>loop</a:t>
            </a:r>
            <a:r>
              <a:rPr lang="en-US" dirty="0"/>
              <a:t>.</a:t>
            </a:r>
          </a:p>
          <a:p>
            <a:endParaRPr lang="en-US" dirty="0"/>
          </a:p>
          <a:p>
            <a:r>
              <a:rPr lang="en-US" dirty="0"/>
              <a:t>A </a:t>
            </a:r>
            <a:r>
              <a:rPr lang="en-US" b="1" dirty="0"/>
              <a:t>node</a:t>
            </a:r>
            <a:r>
              <a:rPr lang="en-US" dirty="0"/>
              <a:t> is a point where two or more circuit components meet. These components could be resistors, capacitors, inductors, or sources like batteries and current generators. In our diagram, each place where elements connect is a node.</a:t>
            </a:r>
          </a:p>
          <a:p>
            <a:r>
              <a:rPr lang="en-US" dirty="0"/>
              <a:t>A </a:t>
            </a:r>
            <a:r>
              <a:rPr lang="en-US" b="1" dirty="0"/>
              <a:t>branch</a:t>
            </a:r>
            <a:r>
              <a:rPr lang="en-US" dirty="0"/>
              <a:t> is a single circuit element between two nodes. You can think of it as one “arm” of the circuit, carrying current from one node to another.</a:t>
            </a:r>
          </a:p>
          <a:p>
            <a:r>
              <a:rPr lang="en-US" dirty="0"/>
              <a:t>A </a:t>
            </a:r>
            <a:r>
              <a:rPr lang="en-US" b="1" dirty="0"/>
              <a:t>loop</a:t>
            </a:r>
            <a:r>
              <a:rPr lang="en-US" dirty="0"/>
              <a:t> is a closed path that goes through a sequence of branches and nodes without passing through any branch or node more than once. In other words, it’s a single, non-repeating path that starts and ends at the same point.</a:t>
            </a:r>
          </a:p>
          <a:p>
            <a:endParaRPr lang="en-US" dirty="0"/>
          </a:p>
          <a:p>
            <a:r>
              <a:rPr lang="en-US" dirty="0"/>
              <a:t>Using these definitions, you might ask: in this diagram, how many nodes are there? And how many loops? This kind of reasoning will become important when we apply Kirchhoff’s laws for circuit analysis.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123679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how many nodes are in this circuit? Let’s apply the definition.</a:t>
            </a:r>
          </a:p>
          <a:p>
            <a:endParaRPr lang="en-US" dirty="0"/>
          </a:p>
          <a:p>
            <a:r>
              <a:rPr lang="en-US" dirty="0"/>
              <a:t>A node is any point where two or more branches connect. Here, all the points along this conducting path are electrically the same — the wires are ideal conductors with zero resistance — so we treat them as one single node. This first node connects resistor R 1, resistor R 2, resistor R 3, and the voltage source.</a:t>
            </a:r>
          </a:p>
          <a:p>
            <a:endParaRPr lang="en-US" dirty="0"/>
          </a:p>
          <a:p>
            <a:r>
              <a:rPr lang="en-US" dirty="0"/>
              <a:t>The other connection point, down here, is the second node. It ties together the lower ends of R 2 and R 3, the negative terminal of the voltage source, and the current source.</a:t>
            </a:r>
          </a:p>
          <a:p>
            <a:r>
              <a:rPr lang="en-US" dirty="0"/>
              <a:t>So even though there are multiple connection spots physically drawn, electrically, we have just two distinct nodes in this circuit.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33656112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loops — and more specifically, </a:t>
            </a:r>
            <a:r>
              <a:rPr lang="en-US" i="1" dirty="0"/>
              <a:t>independent loops</a:t>
            </a:r>
            <a:r>
              <a:rPr lang="en-US" dirty="0"/>
              <a:t>.</a:t>
            </a:r>
          </a:p>
          <a:p>
            <a:endParaRPr lang="en-US" dirty="0"/>
          </a:p>
          <a:p>
            <a:r>
              <a:rPr lang="en-US" dirty="0"/>
              <a:t>A loop is a closed path in the circuit that passes through a sequence of branches and returns to the starting point without crossing any branch more than once. But not all loops are equally useful in analysis. We focus on </a:t>
            </a:r>
            <a:r>
              <a:rPr lang="en-US" i="1" dirty="0"/>
              <a:t>independent loops</a:t>
            </a:r>
            <a:r>
              <a:rPr lang="en-US" dirty="0"/>
              <a:t>, which each contain at least one branch that is not part of any other loop in the set.</a:t>
            </a:r>
          </a:p>
          <a:p>
            <a:endParaRPr lang="en-US" dirty="0"/>
          </a:p>
          <a:p>
            <a:r>
              <a:rPr lang="en-US" dirty="0"/>
              <a:t>In this example, we have three independent loops:</a:t>
            </a:r>
          </a:p>
          <a:p>
            <a:r>
              <a:rPr lang="en-US" b="1" dirty="0"/>
              <a:t>Loop 1</a:t>
            </a:r>
            <a:r>
              <a:rPr lang="en-US" dirty="0"/>
              <a:t> includes the voltage source, resistor R 1, and resistor R 2.</a:t>
            </a:r>
          </a:p>
          <a:p>
            <a:r>
              <a:rPr lang="en-US" b="1" dirty="0"/>
              <a:t>Loop 2</a:t>
            </a:r>
            <a:r>
              <a:rPr lang="en-US" dirty="0"/>
              <a:t> includes resistor R 2 and resistor R 3.</a:t>
            </a:r>
          </a:p>
          <a:p>
            <a:r>
              <a:rPr lang="en-US" b="1" dirty="0"/>
              <a:t>Loop 3</a:t>
            </a:r>
            <a:r>
              <a:rPr lang="en-US" dirty="0"/>
              <a:t> includes resistor R 3 and the current source.</a:t>
            </a:r>
          </a:p>
          <a:p>
            <a:r>
              <a:rPr lang="en-US" dirty="0"/>
              <a:t>You might notice that other closed paths exist — for example, one that goes all the way around the outside — but these can be derived from combinations of the independent loops. They don’t give us any new information.</a:t>
            </a:r>
          </a:p>
          <a:p>
            <a:endParaRPr lang="en-US" dirty="0"/>
          </a:p>
          <a:p>
            <a:r>
              <a:rPr lang="en-US" dirty="0"/>
              <a:t>The reason this concept is important is that each independent loop gives us one equation when we apply Kirchhoff’s Voltage Law. These equations are the building blocks for solving circuit problems with multiple unknowns, such as the current through each branch or the voltage across each resistor.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88741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first rule we use in circuit analysis is Kirchhoff’s Current Law, or KCL. It’s very straightforward: for any node in a circuit, the total current flowing into the node must equal the total current flowing out.</a:t>
            </a:r>
          </a:p>
          <a:p>
            <a:endParaRPr lang="en-US" dirty="0"/>
          </a:p>
          <a:p>
            <a:r>
              <a:rPr lang="en-US" dirty="0"/>
              <a:t>Think of the node as a junction — electrons flow in from some branches and out through others. They don’t pile up or vanish at the node. If two amperes flow in from one branch and three amperes flow in from another, then a total of five amperes must flow out through the remaining branch.</a:t>
            </a:r>
          </a:p>
          <a:p>
            <a:r>
              <a:rPr lang="en-US" dirty="0"/>
              <a:t>You can picture this like people moving through a doorway: the number of people entering must match the number leaving, assuming no one stays inside the doorway. Or like cars passing through an intersection: cars can’t just appear or disappear; what comes in must go out.</a:t>
            </a:r>
          </a:p>
          <a:p>
            <a:endParaRPr lang="en-US" dirty="0"/>
          </a:p>
          <a:p>
            <a:r>
              <a:rPr lang="en-US" dirty="0"/>
              <a:t>KCL is essentially a statement of conservation of charge — charge is neither created nor destroyed at a node. This simple but powerful rule will be one of the main tools we use to solve circuit equations.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590243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key rule is Kirchhoff’s Voltage Law, or KVL. It states that if you travel around any closed loop in a circuit, the sum of all the voltage rises and drops must equal zero.</a:t>
            </a:r>
          </a:p>
          <a:p>
            <a:endParaRPr lang="en-US" dirty="0"/>
          </a:p>
          <a:p>
            <a:r>
              <a:rPr lang="en-US" dirty="0"/>
              <a:t>You can think of it like taking a hike around a loop trail that starts and ends at the same place. Along the way, you might climb uphill — that’s like a voltage rise from a battery — and you might walk downhill — that’s like a voltage drop across a resistor. By the time you return to where you started, your total elevation change is zero.</a:t>
            </a:r>
          </a:p>
          <a:p>
            <a:r>
              <a:rPr lang="en-US" dirty="0"/>
              <a:t>In a circuit, it’s the same idea but with electrical potential instead of gravitational potential. As electrons move through a voltage source, they gain energy; as they pass through resistive elements, they lose energy. Around a complete loop, the total gains and losses cancel out exactly — a direct consequence of energy conservation.</a:t>
            </a:r>
          </a:p>
          <a:p>
            <a:endParaRPr lang="en-US" dirty="0"/>
          </a:p>
          <a:p>
            <a:r>
              <a:rPr lang="en-US" dirty="0"/>
              <a:t>In this example, the voltage source V 1 is 10 volts. As we move around the loop, we see drops of 2 volts, 3 volts, and 1 volt across different resistors, and zero volts across the ideal conducting wire. That leaves one resistor with an unknown drop. To satisfy KVL, it must drop 4 volts so that the algebraic sum is zero.</a:t>
            </a:r>
          </a:p>
          <a:p>
            <a:r>
              <a:rPr lang="en-US" dirty="0"/>
              <a:t>When we combine KVL with Kirchhoff’s Current Law, we can write enough equations to solve for all the unknown currents and voltages in even a complex electrical network.</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2557772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start with the simplest case — a single loop — the problem is straightforward. You can solve it directly, just like using Ohm’s Law: voltage equals impedance times current.</a:t>
            </a:r>
          </a:p>
          <a:p>
            <a:endParaRPr lang="en-US" dirty="0"/>
          </a:p>
          <a:p>
            <a:r>
              <a:rPr lang="en-US" dirty="0"/>
              <a:t>As you make the network more complex, you can add loops, nodes, or both. Each time you add a loop, you introduce a new unknown, but KVL gives you one more independent equation to match it. Each time you add a node, you also introduce a new unknown; however, KCL provides the additional equation needed.</a:t>
            </a:r>
          </a:p>
          <a:p>
            <a:endParaRPr lang="en-US" dirty="0"/>
          </a:p>
          <a:p>
            <a:r>
              <a:rPr lang="en-US" dirty="0"/>
              <a:t>If you add both a node and a loop at the same time, you introduce two unknowns — for example, splitting a branch into two paths so currents can differ — but you also gain two equations: one from KCL at the new node and one from KVL around the new loop.</a:t>
            </a:r>
          </a:p>
          <a:p>
            <a:r>
              <a:rPr lang="en-US" dirty="0"/>
              <a:t>The key point is that no matter how you expand the network, KCL and KVL together give you exactly the number of independent equations you need to solve for all the unknown currents and voltages. This balance is what ensures that a well-defined electrical network always has a unique solution.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2052623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solve this example step by step.</a:t>
            </a:r>
          </a:p>
          <a:p>
            <a:endParaRPr lang="en-US" dirty="0"/>
          </a:p>
          <a:p>
            <a:r>
              <a:rPr lang="en-US" dirty="0"/>
              <a:t>We have two voltage sources and two loops. Our goal is to find three unknown currents:</a:t>
            </a:r>
          </a:p>
          <a:p>
            <a:r>
              <a:rPr lang="en-US" dirty="0"/>
              <a:t>I 1, which flows through the left loop,</a:t>
            </a:r>
          </a:p>
          <a:p>
            <a:r>
              <a:rPr lang="en-US" dirty="0"/>
              <a:t>I 2, which flows through the right loop,</a:t>
            </a:r>
          </a:p>
          <a:p>
            <a:r>
              <a:rPr lang="en-US" dirty="0"/>
              <a:t>and I₃, which flows along the bottom branch.</a:t>
            </a:r>
          </a:p>
          <a:p>
            <a:r>
              <a:rPr lang="en-US" dirty="0"/>
              <a:t>First, we apply Kirchhoff’s Current Law at node c. In words, the current I 1 flowing into the node plus the current I 2 flowing into the node must equal the current I₃ flowing out. That’s our first equation:</a:t>
            </a:r>
            <a:br>
              <a:rPr lang="en-US" dirty="0"/>
            </a:br>
            <a:r>
              <a:rPr lang="en-US" dirty="0"/>
              <a:t>“I one plus I two equals I three.”</a:t>
            </a:r>
          </a:p>
          <a:p>
            <a:endParaRPr lang="en-US" dirty="0"/>
          </a:p>
          <a:p>
            <a:r>
              <a:rPr lang="en-US" dirty="0"/>
              <a:t>Next, we apply Kirchhoff’s Voltage Law to the green loop, moving clockwise through points b, e, f, c, and back to b. As we go around the loop:</a:t>
            </a:r>
          </a:p>
          <a:p>
            <a:r>
              <a:rPr lang="en-US" dirty="0"/>
              <a:t>passing through the fourteen-volt battery in the opposite direction gives a minus fourteen volts,</a:t>
            </a:r>
          </a:p>
          <a:p>
            <a:r>
              <a:rPr lang="en-US" dirty="0"/>
              <a:t>passing through the ten-volt battery in the opposite direction gives minus ten volts,</a:t>
            </a:r>
          </a:p>
          <a:p>
            <a:r>
              <a:rPr lang="en-US" dirty="0"/>
              <a:t>passing through the six-ohm resistor with current I 1 gives plus six times I 1,</a:t>
            </a:r>
          </a:p>
          <a:p>
            <a:r>
              <a:rPr lang="en-US" dirty="0"/>
              <a:t>and passing through the four-ohm resistor with current I 2 gives minus four times I 2.</a:t>
            </a:r>
          </a:p>
          <a:p>
            <a:endParaRPr lang="en-US" dirty="0"/>
          </a:p>
          <a:p>
            <a:r>
              <a:rPr lang="en-US" dirty="0"/>
              <a:t>Adding them all up and setting the total to zero, we have:</a:t>
            </a:r>
            <a:br>
              <a:rPr lang="en-US" dirty="0"/>
            </a:br>
            <a:r>
              <a:rPr lang="en-US" dirty="0"/>
              <a:t>“negative fourteen, minus ten, plus six times I one, minus four times I two, equals zero.”</a:t>
            </a:r>
          </a:p>
          <a:p>
            <a:r>
              <a:rPr lang="en-US" dirty="0"/>
              <a:t>Finally, we apply Kirchhoff’s Voltage Law to the blue loop, moving through points a, b, c, d, and back to a. This gives:</a:t>
            </a:r>
            <a:br>
              <a:rPr lang="en-US" dirty="0"/>
            </a:br>
            <a:r>
              <a:rPr lang="en-US" dirty="0"/>
              <a:t>“ten, minus six times I one, minus two times I three, equals zero.”</a:t>
            </a:r>
          </a:p>
          <a:p>
            <a:endParaRPr lang="en-US" dirty="0"/>
          </a:p>
          <a:p>
            <a:r>
              <a:rPr lang="en-US" dirty="0"/>
              <a:t>Now we have three equations:</a:t>
            </a:r>
          </a:p>
          <a:p>
            <a:r>
              <a:rPr lang="en-US" dirty="0"/>
              <a:t>I one plus I two equals I three.</a:t>
            </a:r>
          </a:p>
          <a:p>
            <a:r>
              <a:rPr lang="en-US" dirty="0"/>
              <a:t>Negative fourteen minus ten plus six I one minus four I two equals zero.</a:t>
            </a:r>
          </a:p>
          <a:p>
            <a:r>
              <a:rPr lang="en-US" dirty="0"/>
              <a:t>Ten minus six I one minus two I three equals zero.</a:t>
            </a:r>
          </a:p>
          <a:p>
            <a:endParaRPr lang="en-US" dirty="0"/>
          </a:p>
          <a:p>
            <a:r>
              <a:rPr lang="en-US" dirty="0"/>
              <a:t>Solving these, we find:</a:t>
            </a:r>
            <a:br>
              <a:rPr lang="en-US" dirty="0"/>
            </a:br>
            <a:r>
              <a:rPr lang="en-US" dirty="0"/>
              <a:t>I one equals two amperes,</a:t>
            </a:r>
            <a:br>
              <a:rPr lang="en-US" dirty="0"/>
            </a:br>
            <a:r>
              <a:rPr lang="en-US" dirty="0"/>
              <a:t>I two equals negative three amperes — meaning it actually flows in the opposite direction we assumed —</a:t>
            </a:r>
            <a:br>
              <a:rPr lang="en-US" dirty="0"/>
            </a:br>
            <a:r>
              <a:rPr lang="en-US" dirty="0"/>
              <a:t>and I three equals negative one ampere.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41272940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slide is a summary that generalizes Ohm’s Law for alternating current circuits.</a:t>
            </a:r>
          </a:p>
          <a:p>
            <a:r>
              <a:rPr lang="en-US" dirty="0"/>
              <a:t>In direct current circuits, we know the familiar form: “voltage equals resistance times current.” In alternating current circuits, thanks to phasor notation, we can keep the same simple structure — voltage equals impedance times current — but now impedance can be a complex number, depending on the type of component.</a:t>
            </a:r>
          </a:p>
          <a:p>
            <a:endParaRPr lang="en-US" dirty="0"/>
          </a:p>
          <a:p>
            <a:r>
              <a:rPr lang="en-US" dirty="0"/>
              <a:t>For a resistor, impedance is simply R, and voltage and current are in phase — their peaks occur simultaneously.</a:t>
            </a:r>
          </a:p>
          <a:p>
            <a:r>
              <a:rPr lang="en-US" dirty="0"/>
              <a:t>For a capacitor, the impedance is “one divided by j omega C,” which in polar form is “one over omega C at an angle of negative ninety degrees.” This means the voltage lags the current by ninety degrees. In other words, the current reaches its peak before the voltage does.</a:t>
            </a:r>
          </a:p>
          <a:p>
            <a:endParaRPr lang="en-US" dirty="0"/>
          </a:p>
          <a:p>
            <a:r>
              <a:rPr lang="en-US" dirty="0"/>
              <a:t>For an inductor, the impedance is “j omega L,” or in polar form “omega L at an angle of positive ninety degrees.” This means the voltage leads the current by ninety degrees — the voltage peaks first, and the current builds up afterward.</a:t>
            </a:r>
          </a:p>
          <a:p>
            <a:r>
              <a:rPr lang="en-US" dirty="0"/>
              <a:t>If you think about it intuitively:</a:t>
            </a:r>
          </a:p>
          <a:p>
            <a:r>
              <a:rPr lang="en-US" dirty="0"/>
              <a:t>An inductor resists sudden changes in current, so when you first apply voltage, the current starts small and gradually increases.</a:t>
            </a:r>
          </a:p>
          <a:p>
            <a:r>
              <a:rPr lang="en-US" dirty="0"/>
              <a:t>A capacitor resists changes in voltage, so when you first apply current, the voltage takes time to build.</a:t>
            </a:r>
          </a:p>
          <a:p>
            <a:endParaRPr lang="en-US" dirty="0"/>
          </a:p>
          <a:p>
            <a:r>
              <a:rPr lang="en-US" dirty="0"/>
              <a:t>Mathematically, we derive these results from the voltage–current relationships we saw earlier, but phasor notation makes them look just like Ohm’s Law — only with complex impedance replacing simple resistance.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1941132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We are right on schedule in our journey through this material. So let's start.</a:t>
            </a:r>
          </a:p>
        </p:txBody>
      </p:sp>
      <p:sp>
        <p:nvSpPr>
          <p:cNvPr id="4" name="Slide Number Placeholder 3"/>
          <p:cNvSpPr>
            <a:spLocks noGrp="1"/>
          </p:cNvSpPr>
          <p:nvPr>
            <p:ph type="sldNum" sz="quarter" idx="5"/>
          </p:nvPr>
        </p:nvSpPr>
        <p:spPr/>
        <p:txBody>
          <a:bodyPr/>
          <a:lstStyle/>
          <a:p>
            <a:fld id="{16362E68-66C4-4B01-8D1F-712CF75BFD43}" type="slidenum">
              <a:rPr lang="en-US" smtClean="0"/>
              <a:pPr/>
              <a:t>2</a:t>
            </a:fld>
            <a:endParaRPr lang="en-US"/>
          </a:p>
        </p:txBody>
      </p:sp>
    </p:spTree>
    <p:extLst>
      <p:ext uri="{BB962C8B-B14F-4D97-AF65-F5344CB8AC3E}">
        <p14:creationId xmlns:p14="http://schemas.microsoft.com/office/powerpoint/2010/main" val="385578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learn how to replace two impedances with a single </a:t>
            </a:r>
            <a:r>
              <a:rPr lang="en-US" i="1" dirty="0"/>
              <a:t>equivalent impedance</a:t>
            </a:r>
            <a:r>
              <a:rPr lang="en-US" dirty="0"/>
              <a:t>.</a:t>
            </a:r>
          </a:p>
          <a:p>
            <a:endParaRPr lang="en-US" b="1" dirty="0"/>
          </a:p>
          <a:p>
            <a:r>
              <a:rPr lang="en-US" b="1" dirty="0"/>
              <a:t>Series connection</a:t>
            </a:r>
            <a:r>
              <a:rPr lang="en-US" dirty="0"/>
              <a:t> — one after the other on the same branch:</a:t>
            </a:r>
            <a:br>
              <a:rPr lang="en-US" dirty="0"/>
            </a:br>
            <a:r>
              <a:rPr lang="en-US" dirty="0"/>
              <a:t>The same current flows through both, and the voltage drops add.</a:t>
            </a:r>
            <a:br>
              <a:rPr lang="en-US" dirty="0"/>
            </a:br>
            <a:endParaRPr lang="en-US" dirty="0"/>
          </a:p>
          <a:p>
            <a:r>
              <a:rPr lang="en-US" dirty="0"/>
              <a:t>So the equivalent is:</a:t>
            </a:r>
            <a:br>
              <a:rPr lang="en-US" dirty="0"/>
            </a:br>
            <a:r>
              <a:rPr lang="en-US" dirty="0"/>
              <a:t>“</a:t>
            </a:r>
            <a:r>
              <a:rPr lang="en-US" b="1" dirty="0"/>
              <a:t>Z sub e equals Z one plus Z two</a:t>
            </a:r>
            <a:r>
              <a:rPr lang="en-US" dirty="0"/>
              <a:t>.”</a:t>
            </a:r>
            <a:br>
              <a:rPr lang="en-US" dirty="0"/>
            </a:br>
            <a:r>
              <a:rPr lang="en-US" dirty="0"/>
              <a:t>This works even when the impedances are complex.</a:t>
            </a:r>
          </a:p>
          <a:p>
            <a:r>
              <a:rPr lang="en-US" i="1" dirty="0"/>
              <a:t>A one-line proof, spoken:</a:t>
            </a:r>
            <a:r>
              <a:rPr lang="en-US" dirty="0"/>
              <a:t> assume a current </a:t>
            </a:r>
            <a:r>
              <a:rPr lang="en-US" b="1" dirty="0"/>
              <a:t>I</a:t>
            </a:r>
            <a:r>
              <a:rPr lang="en-US" dirty="0"/>
              <a:t> flows.</a:t>
            </a:r>
            <a:br>
              <a:rPr lang="en-US" dirty="0"/>
            </a:br>
            <a:r>
              <a:rPr lang="en-US" dirty="0"/>
              <a:t>The total voltage is </a:t>
            </a:r>
            <a:r>
              <a:rPr lang="en-US" b="1" dirty="0"/>
              <a:t>I times Z sub e</a:t>
            </a:r>
            <a:r>
              <a:rPr lang="en-US" dirty="0"/>
              <a:t>.</a:t>
            </a:r>
            <a:br>
              <a:rPr lang="en-US" dirty="0"/>
            </a:br>
            <a:r>
              <a:rPr lang="en-US" dirty="0"/>
              <a:t>It is also </a:t>
            </a:r>
            <a:r>
              <a:rPr lang="en-US" b="1" dirty="0"/>
              <a:t>I times Z one plus I times Z two</a:t>
            </a:r>
            <a:r>
              <a:rPr lang="en-US" dirty="0"/>
              <a:t>.</a:t>
            </a:r>
            <a:br>
              <a:rPr lang="en-US" dirty="0"/>
            </a:br>
            <a:r>
              <a:rPr lang="en-US" dirty="0"/>
              <a:t>Set them equal and cancel </a:t>
            </a:r>
            <a:r>
              <a:rPr lang="en-US" b="1" dirty="0"/>
              <a:t>I</a:t>
            </a:r>
            <a:r>
              <a:rPr lang="en-US" dirty="0"/>
              <a:t>: “</a:t>
            </a:r>
            <a:r>
              <a:rPr lang="en-US" b="1" dirty="0"/>
              <a:t>Z sub e equals Z one plus Z two</a:t>
            </a:r>
            <a:r>
              <a:rPr lang="en-US" dirty="0"/>
              <a:t>.”</a:t>
            </a:r>
          </a:p>
          <a:p>
            <a:r>
              <a:rPr lang="en-US" b="1" dirty="0"/>
              <a:t>Parallel connection</a:t>
            </a:r>
            <a:r>
              <a:rPr lang="en-US" dirty="0"/>
              <a:t> — the two elements share the same two nodes:</a:t>
            </a:r>
            <a:br>
              <a:rPr lang="en-US" dirty="0"/>
            </a:br>
            <a:r>
              <a:rPr lang="en-US" dirty="0"/>
              <a:t>The voltage across each is the same, and the currents add.</a:t>
            </a:r>
            <a:br>
              <a:rPr lang="en-US" dirty="0"/>
            </a:br>
            <a:endParaRPr lang="en-US" dirty="0"/>
          </a:p>
          <a:p>
            <a:r>
              <a:rPr lang="en-US" dirty="0"/>
              <a:t>So the equivalent is:</a:t>
            </a:r>
            <a:br>
              <a:rPr lang="en-US" dirty="0"/>
            </a:br>
            <a:r>
              <a:rPr lang="en-US" dirty="0"/>
              <a:t>“</a:t>
            </a:r>
            <a:r>
              <a:rPr lang="en-US" b="1" dirty="0"/>
              <a:t>one over Z sub e equals one over Z one plus one over Z two</a:t>
            </a:r>
            <a:r>
              <a:rPr lang="en-US" dirty="0"/>
              <a:t>,”</a:t>
            </a:r>
            <a:br>
              <a:rPr lang="en-US" dirty="0"/>
            </a:br>
            <a:r>
              <a:rPr lang="en-US" dirty="0"/>
              <a:t>or, equivalently,</a:t>
            </a:r>
            <a:br>
              <a:rPr lang="en-US" dirty="0"/>
            </a:br>
            <a:r>
              <a:rPr lang="en-US" dirty="0"/>
              <a:t>“</a:t>
            </a:r>
            <a:r>
              <a:rPr lang="en-US" b="1" dirty="0"/>
              <a:t>Z sub e equals Z one times Z two, divided by Z one plus Z two</a:t>
            </a:r>
            <a:r>
              <a:rPr lang="en-US" dirty="0"/>
              <a:t>.”</a:t>
            </a:r>
          </a:p>
          <a:p>
            <a:r>
              <a:rPr lang="en-US" i="1" dirty="0"/>
              <a:t>Quick proof, spoken:</a:t>
            </a:r>
            <a:r>
              <a:rPr lang="en-US" dirty="0"/>
              <a:t> let the common voltage be </a:t>
            </a:r>
            <a:r>
              <a:rPr lang="en-US" b="1" dirty="0"/>
              <a:t>V</a:t>
            </a:r>
            <a:r>
              <a:rPr lang="en-US" dirty="0"/>
              <a:t>.</a:t>
            </a:r>
            <a:br>
              <a:rPr lang="en-US" dirty="0"/>
            </a:br>
            <a:r>
              <a:rPr lang="en-US" dirty="0"/>
              <a:t>Currents are </a:t>
            </a:r>
            <a:r>
              <a:rPr lang="en-US" b="1" dirty="0"/>
              <a:t>I 1 = V over Z 1</a:t>
            </a:r>
            <a:r>
              <a:rPr lang="en-US" dirty="0"/>
              <a:t> and </a:t>
            </a:r>
            <a:r>
              <a:rPr lang="en-US" b="1" dirty="0"/>
              <a:t>I 2 = V over Z 2</a:t>
            </a:r>
            <a:r>
              <a:rPr lang="en-US" dirty="0"/>
              <a:t>.</a:t>
            </a:r>
            <a:br>
              <a:rPr lang="en-US" dirty="0"/>
            </a:br>
            <a:r>
              <a:rPr lang="en-US" dirty="0"/>
              <a:t>Total current </a:t>
            </a:r>
            <a:r>
              <a:rPr lang="en-US" b="1" dirty="0"/>
              <a:t>I = I 1 plus I 2 = V times (1 over Z 1 plus 1 over Z 2)</a:t>
            </a:r>
            <a:r>
              <a:rPr lang="en-US" dirty="0"/>
              <a:t>.</a:t>
            </a:r>
            <a:br>
              <a:rPr lang="en-US" dirty="0"/>
            </a:br>
            <a:r>
              <a:rPr lang="en-US" dirty="0"/>
              <a:t>But </a:t>
            </a:r>
            <a:r>
              <a:rPr lang="en-US" b="1" dirty="0"/>
              <a:t>I = V over Z sub e</a:t>
            </a:r>
            <a:r>
              <a:rPr lang="en-US" dirty="0"/>
              <a:t>.</a:t>
            </a:r>
            <a:br>
              <a:rPr lang="en-US" dirty="0"/>
            </a:br>
            <a:r>
              <a:rPr lang="en-US" dirty="0"/>
              <a:t>Cancel </a:t>
            </a:r>
            <a:r>
              <a:rPr lang="en-US" b="1" dirty="0"/>
              <a:t>V</a:t>
            </a:r>
            <a:r>
              <a:rPr lang="en-US" dirty="0"/>
              <a:t> to get the reciprocal form above.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31027230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know how to combine impedances into a single equivalent value, we can simplify any branch of a network. Each branch can then be treated as just two things: an impedance and a source — either a voltage source, a current source, or both. If there are more components in the branch, we simply combine them into one equivalent impedance before solving.</a:t>
            </a:r>
          </a:p>
          <a:p>
            <a:endParaRPr lang="en-US" dirty="0"/>
          </a:p>
          <a:p>
            <a:r>
              <a:rPr lang="en-US" dirty="0"/>
              <a:t>After that, solving the network becomes a two-step process:</a:t>
            </a:r>
            <a:br>
              <a:rPr lang="en-US" dirty="0"/>
            </a:br>
            <a:r>
              <a:rPr lang="en-US" dirty="0"/>
              <a:t>Step one: find the overall currents and voltages using the simplified equivalent impedances.</a:t>
            </a:r>
            <a:br>
              <a:rPr lang="en-US" dirty="0"/>
            </a:br>
            <a:r>
              <a:rPr lang="en-US" dirty="0"/>
              <a:t>Step two, if needed, break the equivalent impedance back into its original components and distribute the results to each part.</a:t>
            </a:r>
          </a:p>
          <a:p>
            <a:endParaRPr lang="en-US" dirty="0"/>
          </a:p>
          <a:p>
            <a:r>
              <a:rPr lang="en-US" dirty="0"/>
              <a:t>Now let’s apply this to the idea of a voltage divider. In the circuit on the left, we have an input voltage split between a resistor and a capacitor. The fraction of the input voltage that appears across the capacitor is given by the transfer function:</a:t>
            </a:r>
          </a:p>
          <a:p>
            <a:r>
              <a:rPr lang="en-US" dirty="0"/>
              <a:t>“Capital T of omega equals one divided by j omega C, all over R plus one divided by j omega C.”</a:t>
            </a:r>
          </a:p>
          <a:p>
            <a:r>
              <a:rPr lang="en-US" dirty="0"/>
              <a:t>If we simplify, that becomes:</a:t>
            </a:r>
            <a:br>
              <a:rPr lang="en-US" dirty="0"/>
            </a:br>
            <a:r>
              <a:rPr lang="en-US" dirty="0"/>
              <a:t>“T of omega equals one over one plus j times omega over omega sub c,”</a:t>
            </a:r>
            <a:br>
              <a:rPr lang="en-US" dirty="0"/>
            </a:br>
            <a:r>
              <a:rPr lang="en-US" dirty="0"/>
              <a:t>where omega sub c equals one over R times C.</a:t>
            </a:r>
          </a:p>
          <a:p>
            <a:endParaRPr lang="en-US" dirty="0"/>
          </a:p>
          <a:p>
            <a:r>
              <a:rPr lang="en-US" dirty="0"/>
              <a:t>This formula tells us how the circuit responds to different frequencies. If the input is a pure sinusoidal wave, we just plug its frequency into omega and get the scaling factor for the output.</a:t>
            </a:r>
          </a:p>
          <a:p>
            <a:r>
              <a:rPr lang="en-US" dirty="0"/>
              <a:t>And if the input is an arbitrary waveform, Fourier analysis lets us break it into many sinusoidal components, each with its own frequency. </a:t>
            </a:r>
          </a:p>
          <a:p>
            <a:endParaRPr lang="en-US" dirty="0"/>
          </a:p>
          <a:p>
            <a:r>
              <a:rPr lang="en-US" dirty="0"/>
              <a:t>We apply the transfer function to each frequency separately, then sum them back up to get the total output.</a:t>
            </a:r>
          </a:p>
          <a:p>
            <a:r>
              <a:rPr lang="en-US" dirty="0"/>
              <a:t>This particular circuit is called a </a:t>
            </a:r>
            <a:r>
              <a:rPr lang="en-US" b="1" dirty="0"/>
              <a:t>low-pass filter</a:t>
            </a:r>
            <a:r>
              <a:rPr lang="en-US" dirty="0"/>
              <a:t> because it passes low-frequency signals with little attenuation, but strongly reduces high-frequency components. At very low frequencies, omega is close to zero, so the transfer function is close to one — the output nearly matches the input. At very high frequencies, omega is large, the transfer function becomes very small, and the output is greatly reduced.</a:t>
            </a:r>
          </a:p>
          <a:p>
            <a:endParaRPr lang="en-US" dirty="0"/>
          </a:p>
          <a:p>
            <a:r>
              <a:rPr lang="en-US" dirty="0"/>
              <a:t>The inductor–resistor version on the right works the same way, except its cutoff frequency omega sub c equals R divided by L.</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19378325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we move into the Fourier domain, any signal can be represented as a collection of frequency components. Filters are circuits or systems that selectively pass or block these components based on their frequency.</a:t>
            </a:r>
          </a:p>
          <a:p>
            <a:endParaRPr lang="en-US" dirty="0"/>
          </a:p>
          <a:p>
            <a:r>
              <a:rPr lang="en-US" dirty="0"/>
              <a:t>A </a:t>
            </a:r>
            <a:r>
              <a:rPr lang="en-US" b="1" dirty="0"/>
              <a:t>low-pass filter</a:t>
            </a:r>
            <a:r>
              <a:rPr lang="en-US" dirty="0"/>
              <a:t> allows low-frequency components to pass through while attenuating or reducing high-frequency components. In the idealized diagram here, the passband is shown as a flat rectangle up to the cutoff frequency, omega sub c, and then it drops to zero in the stopband. In real circuits, the transition is not perfectly sharp — it’s more gradual — but the concept is the same. At the cutoff frequency, the signal power has dropped to half its low-frequency value.</a:t>
            </a:r>
          </a:p>
          <a:p>
            <a:r>
              <a:rPr lang="en-US" dirty="0"/>
              <a:t>A </a:t>
            </a:r>
            <a:r>
              <a:rPr lang="en-US" b="1" dirty="0"/>
              <a:t>high-pass filter</a:t>
            </a:r>
            <a:r>
              <a:rPr lang="en-US" dirty="0"/>
              <a:t> does the opposite: it blocks low-frequency signals and passes the high-frequency ones.</a:t>
            </a:r>
          </a:p>
          <a:p>
            <a:r>
              <a:rPr lang="en-US" dirty="0"/>
              <a:t>A </a:t>
            </a:r>
            <a:r>
              <a:rPr lang="en-US" b="1" dirty="0"/>
              <a:t>band-pass filter</a:t>
            </a:r>
            <a:r>
              <a:rPr lang="en-US" dirty="0"/>
              <a:t> only allows frequencies within a certain range to pass, blocking both lower and higher frequencies.</a:t>
            </a:r>
          </a:p>
          <a:p>
            <a:r>
              <a:rPr lang="en-US" dirty="0"/>
              <a:t>A </a:t>
            </a:r>
            <a:r>
              <a:rPr lang="en-US" b="1" dirty="0"/>
              <a:t>band-stop filter</a:t>
            </a:r>
            <a:r>
              <a:rPr lang="en-US" dirty="0"/>
              <a:t>, sometimes called a notch filter, removes frequencies within a specific range but passes those outside that range.</a:t>
            </a:r>
          </a:p>
          <a:p>
            <a:endParaRPr lang="en-US" dirty="0"/>
          </a:p>
          <a:p>
            <a:r>
              <a:rPr lang="en-US" dirty="0"/>
              <a:t>All of these can be analyzed using the same approach:</a:t>
            </a:r>
          </a:p>
          <a:p>
            <a:r>
              <a:rPr lang="en-US" dirty="0"/>
              <a:t>Decompose the input signal into sinusoidal components using Fourier analysis.</a:t>
            </a:r>
          </a:p>
          <a:p>
            <a:r>
              <a:rPr lang="en-US" dirty="0"/>
              <a:t>For each frequency, calculate the system’s response using impedance and the phasor form of Ohm’s Law: voltage equals impedance times current.</a:t>
            </a:r>
          </a:p>
          <a:p>
            <a:endParaRPr lang="en-US" dirty="0"/>
          </a:p>
          <a:p>
            <a:r>
              <a:rPr lang="en-US" dirty="0"/>
              <a:t>Combine the individual frequency responses to reconstruct the total output.</a:t>
            </a:r>
          </a:p>
          <a:p>
            <a:r>
              <a:rPr lang="en-US" dirty="0"/>
              <a:t>For DC circuits with constant voltages, we only need algebraic equations — just resistance times current equals voltage. But with AC signals or sinusoidal sources, the relationships involve derivatives and integrals. Phasor notation transforms those into simple algebraic equations, letting us solve AC problems with the same ease as DC problems.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25099311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sense, an alternating current circuit can be treated just like a direct current circuit — once we use phasor notation and impedance. That’s why we say </a:t>
            </a:r>
            <a:r>
              <a:rPr lang="en-US" i="1" dirty="0"/>
              <a:t>AC is DC in disguise</a:t>
            </a:r>
            <a:r>
              <a:rPr lang="en-US" dirty="0"/>
              <a:t>.</a:t>
            </a:r>
          </a:p>
          <a:p>
            <a:endParaRPr lang="en-US" dirty="0"/>
          </a:p>
          <a:p>
            <a:r>
              <a:rPr lang="en-US" dirty="0"/>
              <a:t>By representing AC voltages and currents as phasors, we turn differential equations into simple algebraic ones, just like in DC analysis. This dramatically simplifies the process of solving AC circuit problems.</a:t>
            </a:r>
          </a:p>
          <a:p>
            <a:r>
              <a:rPr lang="en-US" dirty="0"/>
              <a:t>This clever idea was first developed decades ago by an engineer at the GE Global Research Center, not far from here. It’s now a standard computational tool in electrical engineering, and it’s one of the reasons AC circuit analysis can be so elegant.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29411518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very typical and practical circuit — the voltage divider.</a:t>
            </a:r>
          </a:p>
          <a:p>
            <a:r>
              <a:rPr lang="en-US" dirty="0"/>
              <a:t>We start with an input voltage, which is split between two resistors or impedances, R 1 and R 2. The voltage drop across the second resistor becomes our output signal. This is a common way to pass a signal from one stage of a system to the next.</a:t>
            </a:r>
          </a:p>
          <a:p>
            <a:endParaRPr lang="en-US" dirty="0"/>
          </a:p>
          <a:p>
            <a:r>
              <a:rPr lang="en-US" dirty="0"/>
              <a:t>A real-world example might be a sensor connected to a measurement device. The human body, for instance, has its own electrical impedance. If we were measuring a cardiac signal, we could model the body’s impedance as R 1. The second resistor, R 2, could represent the input impedance of our measuring instrument.</a:t>
            </a:r>
          </a:p>
          <a:p>
            <a:endParaRPr lang="en-US" dirty="0"/>
          </a:p>
          <a:p>
            <a:r>
              <a:rPr lang="en-US" dirty="0"/>
              <a:t>From an engineering perspective, we usually have three goals when designing such a circuit:</a:t>
            </a:r>
          </a:p>
          <a:p>
            <a:r>
              <a:rPr lang="en-US" b="1" dirty="0"/>
              <a:t>Large input resistance</a:t>
            </a:r>
            <a:r>
              <a:rPr lang="en-US" dirty="0"/>
              <a:t> — We want R1 to be large so that most of the input voltage appears across it, ensuring we capture as much of the signal as possible.</a:t>
            </a:r>
          </a:p>
          <a:p>
            <a:r>
              <a:rPr lang="en-US" b="1" dirty="0"/>
              <a:t>Small output resistance</a:t>
            </a:r>
            <a:r>
              <a:rPr lang="en-US" dirty="0"/>
              <a:t> — We want R2 to be small so the next stage in the circuit can take the signal without losing much voltage.</a:t>
            </a:r>
          </a:p>
          <a:p>
            <a:r>
              <a:rPr lang="en-US" b="1" dirty="0"/>
              <a:t>High gain</a:t>
            </a:r>
            <a:r>
              <a:rPr lang="en-US" dirty="0"/>
              <a:t> — If possible, we want to amplify the signal to make it easier to detect and process.</a:t>
            </a:r>
          </a:p>
          <a:p>
            <a:endParaRPr lang="en-US" dirty="0"/>
          </a:p>
          <a:p>
            <a:r>
              <a:rPr lang="en-US" dirty="0"/>
              <a:t>These goals can sometimes conflict — for example, making R 1 large helps with capturing the signal, but we also want R 2 small for driving the next stage. Circuit design is about balancing these trade-offs.</a:t>
            </a:r>
          </a:p>
          <a:p>
            <a:r>
              <a:rPr lang="en-US" dirty="0"/>
              <a:t>In the example at the bottom right, R S is our sensor, whose resistance changes slightly by a factor of x in response to something like temperature or pressure. R_L is the load resistor. If x equals zero, the sensor is at its nominal value. When x changes, even by a small amount, the output voltage V out changes.</a:t>
            </a:r>
          </a:p>
          <a:p>
            <a:endParaRPr lang="en-US" dirty="0"/>
          </a:p>
          <a:p>
            <a:r>
              <a:rPr lang="en-US" dirty="0"/>
              <a:t>Mathematically, V out equals V in multiplied by the ratio R 2 over R 1 plus R 2. This is just the voltage divider rule we’ve seen before. In practice, the change in x might be very small, so the change in V out is tiny — often just a few millivolts. If we want to amplify this tiny change, we ideally remove the constant background voltage so that only the small variation gets amplified. This allows for much higher gain without overloading the system.</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7942226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One way to remove the background signal and make small changes easier to detect is by using a </a:t>
            </a:r>
            <a:r>
              <a:rPr lang="en-US" b="1" dirty="0"/>
              <a:t>Wheatstone bridge</a:t>
            </a:r>
            <a:r>
              <a:rPr lang="en-US" dirty="0"/>
              <a:t>.</a:t>
            </a:r>
          </a:p>
          <a:p>
            <a:endParaRPr lang="en-US" dirty="0"/>
          </a:p>
          <a:p>
            <a:r>
              <a:rPr lang="en-US" dirty="0"/>
              <a:t>The Wheatstone bridge is essentially two voltage dividers connected side by side. On the left divider, we have resistors R 1 and R 2; on the right divider, we have resistors R 3 and R4. The output voltage, </a:t>
            </a:r>
            <a:r>
              <a:rPr lang="en-US" dirty="0" err="1"/>
              <a:t>V_out</a:t>
            </a:r>
            <a:r>
              <a:rPr lang="en-US" dirty="0"/>
              <a:t>, is measured between the midpoints of these two dividers.</a:t>
            </a:r>
          </a:p>
          <a:p>
            <a:r>
              <a:rPr lang="en-US" dirty="0"/>
              <a:t>If the ratios of the resistors are chosen so that R 1 over R 2 equals R 4 over R 3, the two dividers produce exactly the same voltage at their midpoints, and </a:t>
            </a:r>
            <a:r>
              <a:rPr lang="en-US" dirty="0" err="1"/>
              <a:t>V_out</a:t>
            </a:r>
            <a:r>
              <a:rPr lang="en-US" dirty="0"/>
              <a:t> is zero. This is called the </a:t>
            </a:r>
            <a:r>
              <a:rPr lang="en-US" b="1" dirty="0"/>
              <a:t>null mode</a:t>
            </a:r>
            <a:r>
              <a:rPr lang="en-US" dirty="0"/>
              <a:t> — no signal at the output when the bridge is balanced.</a:t>
            </a:r>
          </a:p>
          <a:p>
            <a:endParaRPr lang="en-US" dirty="0"/>
          </a:p>
          <a:p>
            <a:r>
              <a:rPr lang="en-US" dirty="0"/>
              <a:t>Now, if one of the resistors — typically R 3 — is actually a sensor whose resistance changes slightly, say from R knot to R knot times (1 plus x), the bridge becomes unbalanced. This small change in R 3 produces a nonzero V out, even though the original background voltage was canceled out.</a:t>
            </a:r>
          </a:p>
          <a:p>
            <a:endParaRPr lang="en-US" dirty="0"/>
          </a:p>
          <a:p>
            <a:r>
              <a:rPr lang="en-US" dirty="0"/>
              <a:t>In </a:t>
            </a:r>
            <a:r>
              <a:rPr lang="en-US" b="1" dirty="0"/>
              <a:t>deflection mode</a:t>
            </a:r>
            <a:r>
              <a:rPr lang="en-US" dirty="0"/>
              <a:t>, we can write V out as the supply voltage V c c multiplied by the difference between the left divider ratio and the right divider ratio. Because the bridge starts balanced, even a very small change in R 3 creates a measurable output.</a:t>
            </a:r>
          </a:p>
          <a:p>
            <a:r>
              <a:rPr lang="en-US" dirty="0"/>
              <a:t>The advantage is that we’ve removed the large constant voltage and isolated only the change we care about. This makes it possible to apply high gain to that small signal without saturating the system.</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1055115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Up to now, we’ve looked at components that behave in a </a:t>
            </a:r>
            <a:r>
              <a:rPr lang="en-US" i="1" dirty="0"/>
              <a:t>linear</a:t>
            </a:r>
            <a:r>
              <a:rPr lang="en-US" dirty="0"/>
              <a:t> way — resistors, capacitors, and inductors — all of which follow the generalized Ohm’s Law, </a:t>
            </a:r>
            <a:r>
              <a:rPr lang="en-US" i="1" dirty="0"/>
              <a:t>voltage equals impedance times current</a:t>
            </a:r>
            <a:r>
              <a:rPr lang="en-US" dirty="0"/>
              <a:t>.</a:t>
            </a:r>
          </a:p>
          <a:p>
            <a:endParaRPr lang="en-US" dirty="0"/>
          </a:p>
          <a:p>
            <a:r>
              <a:rPr lang="en-US" dirty="0"/>
              <a:t>But many real-world circuit elements are </a:t>
            </a:r>
            <a:r>
              <a:rPr lang="en-US" b="1" dirty="0"/>
              <a:t>nonlinear components</a:t>
            </a:r>
            <a:r>
              <a:rPr lang="en-US" dirty="0"/>
              <a:t>. Their voltage–current relationship does not form a straight line.</a:t>
            </a:r>
          </a:p>
          <a:p>
            <a:r>
              <a:rPr lang="en-US" dirty="0"/>
              <a:t>For example, a </a:t>
            </a:r>
            <a:r>
              <a:rPr lang="en-US" b="1" dirty="0"/>
              <a:t>diode</a:t>
            </a:r>
            <a:r>
              <a:rPr lang="en-US" dirty="0"/>
              <a:t> only allows significant current to flow in one direction once the forward voltage reaches a certain threshold — about 0.7 volts for silicon and 0.3 volts for germanium. In reverse bias, very little current flows until breakdown occurs.</a:t>
            </a:r>
          </a:p>
          <a:p>
            <a:r>
              <a:rPr lang="en-US" b="1" dirty="0"/>
              <a:t>Transistors</a:t>
            </a:r>
            <a:r>
              <a:rPr lang="en-US" dirty="0"/>
              <a:t>, such as the NPN bipolar junction transistor shown here, can amplify signals. By carefully biasing the base–emitter junction, a small change in base current controls a much larger change in collector current. This allows weak input signals to be amplified into stronger output signals.</a:t>
            </a:r>
          </a:p>
          <a:p>
            <a:endParaRPr lang="en-US" dirty="0"/>
          </a:p>
          <a:p>
            <a:r>
              <a:rPr lang="en-US" dirty="0"/>
              <a:t>We also have </a:t>
            </a:r>
            <a:r>
              <a:rPr lang="en-US" b="1" dirty="0"/>
              <a:t>digital logic gates</a:t>
            </a:r>
            <a:r>
              <a:rPr lang="en-US" dirty="0"/>
              <a:t> — OR, AND, XOR, NOR, NAND, and NOT — which are the building blocks of digital electronics. They process binary signals, producing specific outputs based on logical rules. By combining these gates, we can create flip-flops and sequential circuits, which store and manipulate digital information.</a:t>
            </a:r>
          </a:p>
          <a:p>
            <a:endParaRPr lang="en-US" dirty="0"/>
          </a:p>
          <a:p>
            <a:r>
              <a:rPr lang="en-US" dirty="0"/>
              <a:t>Nonlinear components make it possible to build amplifiers, oscillators, logic circuits, and microprocessors. They open the door to modern electronics — where linear analysis still plays a role, but must be combined with device-specific nonlinear behavior.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40632086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Just as we can have linear systems and nonlinear systems, we also have </a:t>
            </a:r>
            <a:r>
              <a:rPr lang="en-US" b="1" dirty="0"/>
              <a:t>nonlinear electronic components</a:t>
            </a:r>
            <a:r>
              <a:rPr lang="en-US" dirty="0"/>
              <a:t>.</a:t>
            </a:r>
          </a:p>
          <a:p>
            <a:endParaRPr lang="en-US" dirty="0"/>
          </a:p>
          <a:p>
            <a:r>
              <a:rPr lang="en-US" dirty="0"/>
              <a:t>One of the most fundamental is the </a:t>
            </a:r>
            <a:r>
              <a:rPr lang="en-US" b="1" dirty="0"/>
              <a:t>diode</a:t>
            </a:r>
            <a:r>
              <a:rPr lang="en-US" dirty="0"/>
              <a:t>. A diode has a strong directional preference for current flow. In its forward direction, the current rises rapidly after a certain threshold voltage — about 0.7 volts for silicon. In the reverse direction, the current is extremely small until breakdown occurs. This is a clearly nonlinear voltage–current relationship.</a:t>
            </a:r>
          </a:p>
          <a:p>
            <a:endParaRPr lang="en-US" dirty="0"/>
          </a:p>
          <a:p>
            <a:r>
              <a:rPr lang="en-US" dirty="0"/>
              <a:t>If we combine two diodes in a specific configuration, we create a </a:t>
            </a:r>
            <a:r>
              <a:rPr lang="en-US" b="1" dirty="0"/>
              <a:t>transistor</a:t>
            </a:r>
            <a:r>
              <a:rPr lang="en-US" dirty="0"/>
              <a:t>. A transistor takes a small signal at its input and produces a much larger version of the same signal shape at its output — it acts as an amplifier. This ability to magnify weak signals makes the transistor an essential building block for electronics.</a:t>
            </a:r>
          </a:p>
          <a:p>
            <a:endParaRPr lang="en-US" dirty="0"/>
          </a:p>
          <a:p>
            <a:r>
              <a:rPr lang="en-US" dirty="0"/>
              <a:t>Multiple transistors can be combined to perform </a:t>
            </a:r>
            <a:r>
              <a:rPr lang="en-US" b="1" dirty="0"/>
              <a:t>logic operations</a:t>
            </a:r>
            <a:r>
              <a:rPr lang="en-US" dirty="0"/>
              <a:t>. For example, an AND gate outputs a high voltage only if both inputs are high. An OR gate outputs a high voltage if either input is high. More complex gates, like NAND, NOR, and XOR, can be built from these basic ideas.</a:t>
            </a:r>
          </a:p>
          <a:p>
            <a:r>
              <a:rPr lang="en-US" dirty="0"/>
              <a:t>By connecting logic gates, we can create circuits that add, multiply, store data, and make decisions — the very basis of </a:t>
            </a:r>
            <a:r>
              <a:rPr lang="en-US" b="1" dirty="0"/>
              <a:t>digital computers</a:t>
            </a:r>
            <a:r>
              <a:rPr lang="en-US" dirty="0"/>
              <a:t>.</a:t>
            </a:r>
          </a:p>
          <a:p>
            <a:endParaRPr lang="en-US" dirty="0"/>
          </a:p>
          <a:p>
            <a:r>
              <a:rPr lang="en-US" dirty="0"/>
              <a:t>This is why in electronics we need to understand both linear and nonlinear systems. Linear components handle predictable analog relationships, while nonlinear components give us amplification, switching, and the foundation for all digital processing.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1945830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just discussed, we often want three things in a circuit:</a:t>
            </a:r>
          </a:p>
          <a:p>
            <a:r>
              <a:rPr lang="en-US" dirty="0"/>
              <a:t>very high input resistance,</a:t>
            </a:r>
          </a:p>
          <a:p>
            <a:r>
              <a:rPr lang="en-US" dirty="0"/>
              <a:t>very low output resistance,</a:t>
            </a:r>
          </a:p>
          <a:p>
            <a:r>
              <a:rPr lang="en-US" dirty="0"/>
              <a:t>and a large gain or magnification factor.</a:t>
            </a:r>
          </a:p>
          <a:p>
            <a:r>
              <a:rPr lang="en-US" dirty="0"/>
              <a:t>The </a:t>
            </a:r>
            <a:r>
              <a:rPr lang="en-US" b="1" dirty="0"/>
              <a:t>operational amplifier</a:t>
            </a:r>
            <a:r>
              <a:rPr lang="en-US" dirty="0"/>
              <a:t> — or op amp — delivers exactly that.</a:t>
            </a:r>
          </a:p>
          <a:p>
            <a:endParaRPr lang="en-US" dirty="0"/>
          </a:p>
          <a:p>
            <a:r>
              <a:rPr lang="en-US" dirty="0"/>
              <a:t>Inside an op amp are many transistors and other components, all arranged to meet these requirements. The internal circuitry can look complicated, but for analysis, we can use a simple model:</a:t>
            </a:r>
          </a:p>
          <a:p>
            <a:r>
              <a:rPr lang="en-US" dirty="0"/>
              <a:t>We apply a small input voltage, V in, between the non-inverting and inverting inputs. The op amp multiplies this by a large gain factor, G, to produce the output voltage, V out equals G times V in.</a:t>
            </a:r>
          </a:p>
          <a:p>
            <a:r>
              <a:rPr lang="en-US" dirty="0"/>
              <a:t>In the </a:t>
            </a:r>
            <a:r>
              <a:rPr lang="en-US" b="1" dirty="0"/>
              <a:t>ideal model</a:t>
            </a:r>
            <a:r>
              <a:rPr lang="en-US" dirty="0"/>
              <a:t>:</a:t>
            </a:r>
          </a:p>
          <a:p>
            <a:r>
              <a:rPr lang="en-US" dirty="0"/>
              <a:t>The gain is infinitely large.</a:t>
            </a:r>
          </a:p>
          <a:p>
            <a:endParaRPr lang="en-US" dirty="0"/>
          </a:p>
          <a:p>
            <a:r>
              <a:rPr lang="en-US" dirty="0"/>
              <a:t>The input impedance is infinite, so the op amp doesn’t draw current from the source — we capture the full signal.</a:t>
            </a:r>
          </a:p>
          <a:p>
            <a:r>
              <a:rPr lang="en-US" dirty="0"/>
              <a:t>The output impedance is zero, so the op amp can drive the next stage without loss.</a:t>
            </a:r>
          </a:p>
          <a:p>
            <a:r>
              <a:rPr lang="en-US" dirty="0"/>
              <a:t>Real op amps don’t reach these ideal values, but they can come close — for example, input impedance in the megaohm to </a:t>
            </a:r>
            <a:r>
              <a:rPr lang="en-US" dirty="0" err="1"/>
              <a:t>teraohm</a:t>
            </a:r>
            <a:r>
              <a:rPr lang="en-US" dirty="0"/>
              <a:t> range, and output impedance as low as a few hundred ohms.</a:t>
            </a:r>
          </a:p>
          <a:p>
            <a:endParaRPr lang="en-US" dirty="0"/>
          </a:p>
          <a:p>
            <a:r>
              <a:rPr lang="en-US" dirty="0"/>
              <a:t>An op amp is an </a:t>
            </a:r>
            <a:r>
              <a:rPr lang="en-US" b="1" dirty="0"/>
              <a:t>active</a:t>
            </a:r>
            <a:r>
              <a:rPr lang="en-US" dirty="0"/>
              <a:t> component — it needs its own power supply, typically labeled V S plus and V S minus. This internal power lets it amplify signals, something passive components like resistors, capacitors, and inductors cannot do on their own.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947743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Even though an operational amplifier is an active component, the basic circuit laws still apply — Kirchhoff’s Current Law and Kirchhoff’s Voltage Law always hold.</a:t>
            </a:r>
          </a:p>
          <a:p>
            <a:endParaRPr lang="en-US" dirty="0"/>
          </a:p>
          <a:p>
            <a:r>
              <a:rPr lang="en-US" dirty="0"/>
              <a:t>But for op amps, we have two special rules that make analysis much easier:</a:t>
            </a:r>
          </a:p>
          <a:p>
            <a:r>
              <a:rPr lang="en-US" b="1" dirty="0"/>
              <a:t>Rule one:</a:t>
            </a:r>
            <a:r>
              <a:rPr lang="en-US" dirty="0"/>
              <a:t> The two input terminals are at the same voltage.</a:t>
            </a:r>
            <a:br>
              <a:rPr lang="en-US" dirty="0"/>
            </a:br>
            <a:r>
              <a:rPr lang="en-US" dirty="0"/>
              <a:t>This happens because the op amp’s gain is extremely large. Even the tiniest difference between the inputs is amplified so much that the output adjusts to make the two inputs essentially equal in voltage.</a:t>
            </a:r>
          </a:p>
          <a:p>
            <a:r>
              <a:rPr lang="en-US" b="1" dirty="0"/>
              <a:t>Rule two:</a:t>
            </a:r>
            <a:r>
              <a:rPr lang="en-US" dirty="0"/>
              <a:t> No current flows into either input terminal.</a:t>
            </a:r>
            <a:br>
              <a:rPr lang="en-US" dirty="0"/>
            </a:br>
            <a:r>
              <a:rPr lang="en-US" dirty="0"/>
              <a:t>The input impedance of an op amp is extremely high — ideally infinite — so no measurable current enters the inputs.</a:t>
            </a:r>
          </a:p>
          <a:p>
            <a:endParaRPr lang="en-US" dirty="0"/>
          </a:p>
          <a:p>
            <a:r>
              <a:rPr lang="en-US" dirty="0"/>
              <a:t>These two rules are the foundation for almost all op amp circuit analysis. They let us treat the inputs as if they are at the same voltage and as if they draw no current, which simplifies solving even complex amplifier circuits.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768452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dive into networks, let’s recall the two related ideas we’ve already discussed — functions and systems.</a:t>
            </a:r>
            <a:br>
              <a:rPr lang="en-US" dirty="0"/>
            </a:br>
            <a:endParaRPr lang="en-US" dirty="0"/>
          </a:p>
          <a:p>
            <a:r>
              <a:rPr lang="en-US" dirty="0"/>
              <a:t>A </a:t>
            </a:r>
            <a:r>
              <a:rPr lang="en-US" i="1" dirty="0"/>
              <a:t>function</a:t>
            </a:r>
            <a:r>
              <a:rPr lang="en-US" dirty="0"/>
              <a:t> is a mathematical concept. It takes an input, processes it according to some rule, and produces an output. You can think of it in terms of a domain and a range.</a:t>
            </a:r>
            <a:br>
              <a:rPr lang="en-US" dirty="0"/>
            </a:br>
            <a:r>
              <a:rPr lang="en-US" dirty="0"/>
              <a:t>A </a:t>
            </a:r>
            <a:r>
              <a:rPr lang="en-US" i="1" dirty="0"/>
              <a:t>system</a:t>
            </a:r>
            <a:r>
              <a:rPr lang="en-US" dirty="0"/>
              <a:t> is essentially the same idea, but we often use this term in engineering. We talk about inputs and outputs, and the system could be simple or complex.</a:t>
            </a:r>
          </a:p>
          <a:p>
            <a:endParaRPr lang="en-US" dirty="0"/>
          </a:p>
          <a:p>
            <a:r>
              <a:rPr lang="en-US" dirty="0"/>
              <a:t>Now, a </a:t>
            </a:r>
            <a:r>
              <a:rPr lang="en-US" i="1" dirty="0"/>
              <a:t>network</a:t>
            </a:r>
            <a:r>
              <a:rPr lang="en-US" dirty="0"/>
              <a:t> is really just a more complex kind of system — one made up of many interconnected subsystems. The internet is a perfect example: millions of computers linked together, exchanging information. From a mathematical perspective, you can think of a network as a very complicated function, often involving many variables and composite functions linked together.</a:t>
            </a:r>
          </a:p>
          <a:p>
            <a:endParaRPr lang="en-US" dirty="0"/>
          </a:p>
          <a:p>
            <a:r>
              <a:rPr lang="en-US" dirty="0"/>
              <a:t>In electrical engineering, we often study </a:t>
            </a:r>
            <a:r>
              <a:rPr lang="en-US" i="1" dirty="0"/>
              <a:t>electrical networks</a:t>
            </a:r>
            <a:r>
              <a:rPr lang="en-US" dirty="0"/>
              <a:t>, where components like resistors, capacitors, and inductors are connected to form a circuit. In modern artificial intelligence, we have </a:t>
            </a:r>
            <a:r>
              <a:rPr lang="en-US" i="1" dirty="0"/>
              <a:t>neural networks</a:t>
            </a:r>
            <a:r>
              <a:rPr lang="en-US" dirty="0"/>
              <a:t>, which connect many artificial neurons to process information — in some ways, similar to how biological neurons communicate through electrical signals in our nervous system.</a:t>
            </a:r>
          </a:p>
          <a:p>
            <a:endParaRPr lang="en-US" dirty="0"/>
          </a:p>
          <a:p>
            <a:r>
              <a:rPr lang="en-US" dirty="0"/>
              <a:t>Today, we’ll start with the more classic engineering example: the electrical network.</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424490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look at this inverting amplifier and walk through the analysis step-by-step using our two op amp rules.</a:t>
            </a:r>
          </a:p>
          <a:p>
            <a:endParaRPr lang="en-US" dirty="0"/>
          </a:p>
          <a:p>
            <a:r>
              <a:rPr lang="en-US" dirty="0"/>
              <a:t>First, the non-inverting input is connected to ground.</a:t>
            </a:r>
            <a:br>
              <a:rPr lang="en-US" dirty="0"/>
            </a:br>
            <a:r>
              <a:rPr lang="en-US" dirty="0"/>
              <a:t>By rule one, the inverting input is also at zero volts — that’s our </a:t>
            </a:r>
            <a:r>
              <a:rPr lang="en-US" i="1" dirty="0"/>
              <a:t>virtual ground</a:t>
            </a:r>
            <a:r>
              <a:rPr lang="en-US" dirty="0"/>
              <a:t>.</a:t>
            </a:r>
          </a:p>
          <a:p>
            <a:r>
              <a:rPr lang="en-US" dirty="0"/>
              <a:t>By rule two, no current flows into the op amp input.</a:t>
            </a:r>
            <a:br>
              <a:rPr lang="en-US" dirty="0"/>
            </a:br>
            <a:r>
              <a:rPr lang="en-US" dirty="0"/>
              <a:t>That means all the current coming through the input resistor R-</a:t>
            </a:r>
            <a:r>
              <a:rPr lang="en-US" dirty="0" err="1"/>
              <a:t>i</a:t>
            </a:r>
            <a:r>
              <a:rPr lang="en-US" dirty="0"/>
              <a:t> from the input voltage must flow through the feedback resistor R-f to the output.</a:t>
            </a:r>
          </a:p>
          <a:p>
            <a:endParaRPr lang="en-US" dirty="0"/>
          </a:p>
          <a:p>
            <a:r>
              <a:rPr lang="en-US" dirty="0"/>
              <a:t>Now, the current through R-</a:t>
            </a:r>
            <a:r>
              <a:rPr lang="en-US" dirty="0" err="1"/>
              <a:t>i</a:t>
            </a:r>
            <a:r>
              <a:rPr lang="en-US" dirty="0"/>
              <a:t> equals the input voltage minus zero, divided by R-</a:t>
            </a:r>
            <a:r>
              <a:rPr lang="en-US" dirty="0" err="1"/>
              <a:t>i</a:t>
            </a:r>
            <a:r>
              <a:rPr lang="en-US" dirty="0"/>
              <a:t>.</a:t>
            </a:r>
            <a:br>
              <a:rPr lang="en-US" dirty="0"/>
            </a:br>
            <a:r>
              <a:rPr lang="en-US" dirty="0"/>
              <a:t>The current through R-f equals zero minus the output voltage, divided by R-f.</a:t>
            </a:r>
          </a:p>
          <a:p>
            <a:endParaRPr lang="en-US" dirty="0"/>
          </a:p>
          <a:p>
            <a:r>
              <a:rPr lang="en-US" dirty="0"/>
              <a:t>Since these currents are the same, we can say:</a:t>
            </a:r>
            <a:br>
              <a:rPr lang="en-US" dirty="0"/>
            </a:br>
            <a:r>
              <a:rPr lang="en-US" b="1" dirty="0"/>
              <a:t>Input voltage divided by R-</a:t>
            </a:r>
            <a:r>
              <a:rPr lang="en-US" b="1" dirty="0" err="1"/>
              <a:t>i</a:t>
            </a:r>
            <a:r>
              <a:rPr lang="en-US" b="1" dirty="0"/>
              <a:t> equals negative output voltage divided by R-f.</a:t>
            </a:r>
            <a:endParaRPr lang="en-US" dirty="0"/>
          </a:p>
          <a:p>
            <a:r>
              <a:rPr lang="en-US" dirty="0"/>
              <a:t>If we multiply both sides by R-f, we get:</a:t>
            </a:r>
            <a:br>
              <a:rPr lang="en-US" dirty="0"/>
            </a:br>
            <a:r>
              <a:rPr lang="en-US" b="1" dirty="0"/>
              <a:t>Output voltage equals negative R-f over R-</a:t>
            </a:r>
            <a:r>
              <a:rPr lang="en-US" b="1" dirty="0" err="1"/>
              <a:t>i</a:t>
            </a:r>
            <a:r>
              <a:rPr lang="en-US" b="1" dirty="0"/>
              <a:t>, times the input voltage.</a:t>
            </a:r>
            <a:endParaRPr lang="en-US" dirty="0"/>
          </a:p>
          <a:p>
            <a:r>
              <a:rPr lang="en-US" dirty="0"/>
              <a:t>The negative sign means the output is inverted compared to the input.</a:t>
            </a:r>
            <a:br>
              <a:rPr lang="en-US" dirty="0"/>
            </a:br>
            <a:r>
              <a:rPr lang="en-US" dirty="0"/>
              <a:t>The size of the gain is the value of R-f divided by the value of R-</a:t>
            </a:r>
            <a:r>
              <a:rPr lang="en-US" dirty="0" err="1"/>
              <a:t>i</a:t>
            </a:r>
            <a:r>
              <a:rPr lang="en-US" dirty="0"/>
              <a:t>.</a:t>
            </a:r>
          </a:p>
          <a:p>
            <a:endParaRPr lang="en-US" dirty="0"/>
          </a:p>
          <a:p>
            <a:r>
              <a:rPr lang="en-US" dirty="0"/>
              <a:t>So, with just those two op amp rules, we can find the input–output relationship without worrying about the op amp’s internal complexity.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32043214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Operational amplifiers can be connected in many different configurations, each producing a specific function.</a:t>
            </a:r>
          </a:p>
          <a:p>
            <a:endParaRPr lang="en-US" dirty="0"/>
          </a:p>
          <a:p>
            <a:r>
              <a:rPr lang="en-US" dirty="0"/>
              <a:t>Here you see several common modules:</a:t>
            </a:r>
          </a:p>
          <a:p>
            <a:r>
              <a:rPr lang="en-US" dirty="0"/>
              <a:t>A </a:t>
            </a:r>
            <a:r>
              <a:rPr lang="en-US" b="1" dirty="0"/>
              <a:t>non-inverting amplifier</a:t>
            </a:r>
            <a:r>
              <a:rPr lang="en-US" dirty="0"/>
              <a:t>, where the gain equals one plus the ratio of R2 over R1.</a:t>
            </a:r>
          </a:p>
          <a:p>
            <a:r>
              <a:rPr lang="en-US" dirty="0"/>
              <a:t>An </a:t>
            </a:r>
            <a:r>
              <a:rPr lang="en-US" b="1" dirty="0"/>
              <a:t>inverting amplifier</a:t>
            </a:r>
            <a:r>
              <a:rPr lang="en-US" dirty="0"/>
              <a:t>, where the gain equals negative R2 over R1.</a:t>
            </a:r>
          </a:p>
          <a:p>
            <a:r>
              <a:rPr lang="en-US" dirty="0"/>
              <a:t>A </a:t>
            </a:r>
            <a:r>
              <a:rPr lang="en-US" b="1" dirty="0"/>
              <a:t>differentiator</a:t>
            </a:r>
            <a:r>
              <a:rPr lang="en-US" dirty="0"/>
              <a:t>, which produces an output proportional to the rate of change of the input signal.</a:t>
            </a:r>
          </a:p>
          <a:p>
            <a:r>
              <a:rPr lang="en-US" dirty="0"/>
              <a:t>An </a:t>
            </a:r>
            <a:r>
              <a:rPr lang="en-US" b="1" dirty="0"/>
              <a:t>integrator</a:t>
            </a:r>
            <a:r>
              <a:rPr lang="en-US" dirty="0"/>
              <a:t>, which produces an output proportional to the time integral of the input signal.</a:t>
            </a:r>
          </a:p>
          <a:p>
            <a:r>
              <a:rPr lang="en-US" dirty="0"/>
              <a:t>A </a:t>
            </a:r>
            <a:r>
              <a:rPr lang="en-US" b="1" dirty="0"/>
              <a:t>differential amplifier</a:t>
            </a:r>
            <a:r>
              <a:rPr lang="en-US" dirty="0"/>
              <a:t>, which amplifies the difference between two input signals.</a:t>
            </a:r>
          </a:p>
          <a:p>
            <a:r>
              <a:rPr lang="en-US" dirty="0"/>
              <a:t>All of these can be analyzed using the same two op amp rules we discussed earlier: the inputs are at the same voltage, and no current flows into the input terminals.</a:t>
            </a:r>
          </a:p>
          <a:p>
            <a:endParaRPr lang="en-US" dirty="0"/>
          </a:p>
          <a:p>
            <a:r>
              <a:rPr lang="en-US" dirty="0"/>
              <a:t>While the details of each configuration can get more involved, for our purposes, it’s enough to understand the fundamental idea: by choosing how we connect resistors, capacitors, and feedback paths, we can make the op amp perform a wide range of analog signal processing tasks.</a:t>
            </a:r>
          </a:p>
          <a:p>
            <a:endParaRPr lang="en-US" dirty="0"/>
          </a:p>
          <a:p>
            <a:r>
              <a:rPr lang="en-US" dirty="0"/>
              <a:t>If you’re interested in the full derivations and formulas, the linked reference has complete explanations — but for this class, understanding the basic concepts is sufficient.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355546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also use operational amplifiers in measurement setups, particularly for impedance matching.</a:t>
            </a:r>
          </a:p>
          <a:p>
            <a:endParaRPr lang="en-US" dirty="0"/>
          </a:p>
          <a:p>
            <a:r>
              <a:rPr lang="en-US" dirty="0"/>
              <a:t>Looking into the input port of an op amp, the impedance is very high. This means it can capture a signal from a source without significantly loading it. On the other hand, when we take the signal from the output port, the impedance is very low. This allows the signal to drive the next stage efficiently. In this way, the op amp satisfies the two opposing requirements we discussed earlier: high input impedance and low output impedance.</a:t>
            </a:r>
          </a:p>
          <a:p>
            <a:endParaRPr lang="en-US" dirty="0"/>
          </a:p>
          <a:p>
            <a:r>
              <a:rPr lang="en-US" dirty="0"/>
              <a:t>This principle applies to both DC and AC circuit analysis. Remember the voltage–current relationships for resistors, capacitors, and inductors. When you connect these components into a network, Kirchhoff’s Voltage Law and Kirchhoff’s Current Law give you enough equations to solve for all unknowns.</a:t>
            </a:r>
          </a:p>
          <a:p>
            <a:endParaRPr lang="en-US" dirty="0"/>
          </a:p>
          <a:p>
            <a:r>
              <a:rPr lang="en-US" dirty="0"/>
              <a:t>The beauty of phasor notation is that for AC steady-state circuits, you don’t need to solve differential equations. You simply work with algebraic equations, just as in DC analysis. This is why, in a sense, we can say “AC is DC in disguise” — at least for steady-state analysis.</a:t>
            </a:r>
          </a:p>
          <a:p>
            <a:r>
              <a:rPr lang="en-US" dirty="0"/>
              <a:t>Of course, if you’re dealing with transients — for example, when a signal is suddenly applied — you would still need to solve the time-domain differential equations. But once the system reaches steady state, algebraic methods are enough.</a:t>
            </a:r>
          </a:p>
          <a:p>
            <a:endParaRPr lang="en-US" dirty="0"/>
          </a:p>
          <a:p>
            <a:r>
              <a:rPr lang="en-US" dirty="0"/>
              <a:t>These circuit concepts are applied in many areas — from sensing signals in medical imaging to filtering unwanted noise. In fact, we’ve already seen examples where Fourier analysis helps us understand how circuits pass or block certain frequencies. This is crucial for designing data acquisition systems that can detect and process signals effectively.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655318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take you back to an event from several years ago. We organized a symposium at the AAAS Annual Meeting — that’s the American Association for the Advancement of Science. If you’re familiar with </a:t>
            </a:r>
            <a:r>
              <a:rPr lang="en-US" i="1" dirty="0"/>
              <a:t>Science</a:t>
            </a:r>
            <a:r>
              <a:rPr lang="en-US" dirty="0"/>
              <a:t> magazine, that’s actually the flagship publication of AAAS.</a:t>
            </a:r>
          </a:p>
          <a:p>
            <a:endParaRPr lang="en-US" dirty="0"/>
          </a:p>
          <a:p>
            <a:r>
              <a:rPr lang="en-US" dirty="0"/>
              <a:t>This meeting is one of the most important gatherings in the scientific community. It brings together experts from every field — medicine, engineering, mathematics, physics, education — you name it. The aim is not just to share research, but also to promote broad scientific understanding and collaboration.</a:t>
            </a:r>
          </a:p>
          <a:p>
            <a:r>
              <a:rPr lang="en-US" dirty="0"/>
              <a:t>Our symposium was titled </a:t>
            </a:r>
            <a:r>
              <a:rPr lang="en-US" i="1" dirty="0"/>
              <a:t>X-ray Imaging Innovations for Biomedicine</a:t>
            </a:r>
            <a:r>
              <a:rPr lang="en-US" dirty="0"/>
              <a:t>. We discussed advances in CT technology, covering both hardware improvements and algorithmic innovations. We also looked at how imaging can play a more predictive and personalized role in medicine.</a:t>
            </a:r>
          </a:p>
          <a:p>
            <a:endParaRPr lang="en-US" dirty="0"/>
          </a:p>
          <a:p>
            <a:r>
              <a:rPr lang="en-US" dirty="0"/>
              <a:t>The meeting is structured into many symposiums running in parallel. We had our session, shared our work, exchanged ideas, and learned from other fields. It was a valuable experience — not only for presenting our research, but also for gaining perspectives from outside our immediate domain.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506612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day after our own symposium, I found myself free for the afternoon, so I decided to attend another session titled </a:t>
            </a:r>
            <a:r>
              <a:rPr lang="en-US" i="1" dirty="0"/>
              <a:t>The Technology of Artificial Intelligence</a:t>
            </a:r>
            <a:r>
              <a:rPr lang="en-US" dirty="0"/>
              <a:t>. It was led by Demis Hassabis, the co-founder and CEO of DeepMind — one of the world’s leading AI companies, later acquired by Google.</a:t>
            </a:r>
          </a:p>
          <a:p>
            <a:endParaRPr lang="en-US" dirty="0"/>
          </a:p>
          <a:p>
            <a:r>
              <a:rPr lang="en-US" dirty="0"/>
              <a:t>I listened to several fascinating presentations. The speakers shared breakthroughs in AI research, from neuroscience-inspired architectures to game-playing systems that were pushing the limits of machine learning. The atmosphere was electric — you could feel that this was more than just incremental progress.</a:t>
            </a:r>
          </a:p>
          <a:p>
            <a:endParaRPr lang="en-US" dirty="0"/>
          </a:p>
          <a:p>
            <a:r>
              <a:rPr lang="en-US" dirty="0"/>
              <a:t>That afternoon convinced me of something important: AI had truly entered a revolutionary stage. The technology was no longer just an academic curiosity; it was becoming a powerful tool with transformative potential, ready to impact science, healthcare, and our understanding of the human mind. It was clear that an exciting new era was unfolding.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40004732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That experience sparked an idea in my mind. Over the past few centuries, humanity has gone through several major transformations. We began with the Industrial Revolution — when machines took over physical labor and reshaped manufacturing, transportation, and the way we lived. Then came the Information Revolution, where computers and the internet allowed us to store, process, and share knowledge at unprecedented speed.</a:t>
            </a:r>
          </a:p>
          <a:p>
            <a:endParaRPr lang="en-US" dirty="0"/>
          </a:p>
          <a:p>
            <a:r>
              <a:rPr lang="en-US" dirty="0"/>
              <a:t>Now, with the rise of machine learning and artificial intelligence, we are entering what I like to call the </a:t>
            </a:r>
            <a:r>
              <a:rPr lang="en-US" i="1" dirty="0"/>
              <a:t>Intelligence Revolution</a:t>
            </a:r>
            <a:r>
              <a:rPr lang="en-US" dirty="0"/>
              <a:t>. This is not just about automating tasks — it’s about creating machines that can learn, adapt, and make decisions, performing tasks that were once thought to be exclusively human.</a:t>
            </a:r>
          </a:p>
          <a:p>
            <a:endParaRPr lang="en-US" dirty="0"/>
          </a:p>
          <a:p>
            <a:r>
              <a:rPr lang="en-US" dirty="0"/>
              <a:t>This shift will influence every aspect of life — from science and medicine to education, communication, and beyond. It’s a change as profound as the revolutions before it, but one that reaches directly into the realm of thought and reasoning.</a:t>
            </a:r>
          </a:p>
          <a:p>
            <a:endParaRPr lang="en-US" dirty="0"/>
          </a:p>
          <a:p>
            <a:r>
              <a:rPr lang="en-US" dirty="0"/>
              <a:t>When we look at the history of science, we can see that it has evolved through distinct paradigms over time. Thousands of years ago, science was primarily </a:t>
            </a:r>
            <a:r>
              <a:rPr lang="en-US" i="1" dirty="0"/>
              <a:t>empirical</a:t>
            </a:r>
            <a:r>
              <a:rPr lang="en-US" dirty="0"/>
              <a:t>. People described natural phenomena based on what they could directly observe — carefully recording patterns in nature without necessarily understanding the underlying mechanisms.</a:t>
            </a:r>
          </a:p>
          <a:p>
            <a:endParaRPr lang="en-US" dirty="0"/>
          </a:p>
          <a:p>
            <a:r>
              <a:rPr lang="en-US" dirty="0"/>
              <a:t>A few hundred years ago, the </a:t>
            </a:r>
            <a:r>
              <a:rPr lang="en-US" i="1" dirty="0"/>
              <a:t>theoretical</a:t>
            </a:r>
            <a:r>
              <a:rPr lang="en-US" dirty="0"/>
              <a:t> branch emerged. This was a major leap forward: scientists began building mathematical models and generalizations, allowing them not just to describe the world, but to predict and explain it.</a:t>
            </a:r>
          </a:p>
          <a:p>
            <a:r>
              <a:rPr lang="en-US" dirty="0"/>
              <a:t>In the past few decades, we’ve added a </a:t>
            </a:r>
            <a:r>
              <a:rPr lang="en-US" i="1" dirty="0"/>
              <a:t>computational</a:t>
            </a:r>
            <a:r>
              <a:rPr lang="en-US" dirty="0"/>
              <a:t> branch. With powerful computers, we can now simulate complex phenomena that are impossible to test directly, exploring theories in silico before ever stepping into a laboratory.</a:t>
            </a:r>
          </a:p>
          <a:p>
            <a:endParaRPr lang="en-US" dirty="0"/>
          </a:p>
          <a:p>
            <a:r>
              <a:rPr lang="en-US" dirty="0"/>
              <a:t>And today, we have entered a new era — the era of </a:t>
            </a:r>
            <a:r>
              <a:rPr lang="en-US" i="1" dirty="0"/>
              <a:t>data exploration</a:t>
            </a:r>
            <a:r>
              <a:rPr lang="en-US" dirty="0"/>
              <a:t>, often called eScience. Here, we unify theory, experiment, and simulation, but our driving force is data itself. Instruments and sensors capture enormous amounts of information, which is then processed by software and stored in vast databases. From there, we can apply data analytics, statistics, and increasingly, </a:t>
            </a:r>
            <a:r>
              <a:rPr lang="en-US" i="1" dirty="0"/>
              <a:t>machine learning</a:t>
            </a:r>
            <a:r>
              <a:rPr lang="en-US" dirty="0"/>
              <a:t> to extract patterns, features, and relationships directly from the data.</a:t>
            </a:r>
          </a:p>
          <a:p>
            <a:endParaRPr lang="en-US" dirty="0"/>
          </a:p>
          <a:p>
            <a:r>
              <a:rPr lang="en-US" dirty="0"/>
              <a:t>This approach — using big data and AI to uncover new knowledge — is so different that some call it the “fourth paradigm” of science. It represents a shift in thinking: instead of starting with a theory, we can sometimes let the data speak for itself.</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1234187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see the structure of a biological neuron — the basic building block of the nervous system.</a:t>
            </a:r>
          </a:p>
          <a:p>
            <a:endParaRPr lang="en-US" dirty="0"/>
          </a:p>
          <a:p>
            <a:r>
              <a:rPr lang="en-US" dirty="0"/>
              <a:t>A neuron has several main parts. The dendrites act like antennas, receiving incoming signals from other neurons. These signals travel toward the cell body, which contains the nucleus and all the essential cellular machinery to keep the neuron alive and functioning.</a:t>
            </a:r>
          </a:p>
          <a:p>
            <a:r>
              <a:rPr lang="en-US" dirty="0"/>
              <a:t>From the cell body, information is sent down a long projection called the axon. This is essentially the neuron’s transmission cable, carrying electrical signals — known as action potentials — toward the axon terminals. Along the way, the signal may be sped up by segments of myelin sheath, which act as insulation.</a:t>
            </a:r>
          </a:p>
          <a:p>
            <a:endParaRPr lang="en-US" dirty="0"/>
          </a:p>
          <a:p>
            <a:r>
              <a:rPr lang="en-US" dirty="0"/>
              <a:t>At the axon terminals, the neuron communicates with its target cells — which could be other neurons, muscle fibers, or glands — across small gaps called synapses. Communication here happens chemically, through the release of neurotransmitters, or in some cases, electrically.</a:t>
            </a:r>
          </a:p>
          <a:p>
            <a:endParaRPr lang="en-US" dirty="0"/>
          </a:p>
          <a:p>
            <a:r>
              <a:rPr lang="en-US" dirty="0"/>
              <a:t>The important thing to remember is that neurons are not just passive wires. They integrate inputs, make decisions about whether to fire, and adapt over time. This biological model is what inspired the design of artificial neural networks in machine learning.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38667720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simplified view of how neurons work. Think of this as the basic flow of information in our nervous system.</a:t>
            </a:r>
          </a:p>
          <a:p>
            <a:endParaRPr lang="en-US" dirty="0"/>
          </a:p>
          <a:p>
            <a:r>
              <a:rPr lang="en-US" dirty="0"/>
              <a:t>Incoming signals — whether from the outside world or from other neurons — arrive at the dendrites. These dendrites act as the input terminals of the neuron. They collect all incoming information, both excitatory and inhibitory.</a:t>
            </a:r>
          </a:p>
          <a:p>
            <a:r>
              <a:rPr lang="en-US" dirty="0"/>
              <a:t>If the combined strength of these signals is strong enough to cross a certain threshold, the neuron generates an electrical pulse called an action potential. This signal travels down the axon — the long fiber you see here — and moves toward the axon terminals.</a:t>
            </a:r>
          </a:p>
          <a:p>
            <a:endParaRPr lang="en-US" dirty="0"/>
          </a:p>
          <a:p>
            <a:r>
              <a:rPr lang="en-US" dirty="0"/>
              <a:t>At the axon terminals, the neuron communicates with the next cell, often through a synapse. There, chemical messengers or direct electrical connections pass the information forward, continuing the chain of processing in the nervous system.</a:t>
            </a:r>
          </a:p>
          <a:p>
            <a:r>
              <a:rPr lang="en-US" dirty="0"/>
              <a:t>This is the fundamental process behind everything from reflexes to complex thought — and it’s also the biological inspiration for how artificial neural networks process information in AI systems.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3826650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here is the simplest way to think about it.</a:t>
            </a:r>
          </a:p>
          <a:p>
            <a:endParaRPr lang="en-US" dirty="0"/>
          </a:p>
          <a:p>
            <a:r>
              <a:rPr lang="en-US" dirty="0"/>
              <a:t>At the top, you see a biological neuron. It receives input through many branches, called dendrites. All of these signals are gathered in the main cell body, the soma. If the combined signal is strong enough, the neuron generates an electrical pulse that travels down the axon. Finally, it reaches the output interface — the synapse — where it passes the signal on to other neurons.</a:t>
            </a:r>
          </a:p>
          <a:p>
            <a:r>
              <a:rPr lang="en-US" dirty="0"/>
              <a:t>Below that is the mathematical model we use for an artificial neuron. Each input is represented as a variable, and not all inputs carry the same importance, so we assign a weight to each one. Larger weights mean that input has a bigger influence; smaller weights mean less influence.</a:t>
            </a:r>
          </a:p>
          <a:p>
            <a:endParaRPr lang="en-US" dirty="0"/>
          </a:p>
          <a:p>
            <a:r>
              <a:rPr lang="en-US" dirty="0"/>
              <a:t>The neuron first performs a </a:t>
            </a:r>
            <a:r>
              <a:rPr lang="en-US" b="1" dirty="0"/>
              <a:t>linear operation</a:t>
            </a:r>
            <a:r>
              <a:rPr lang="en-US" dirty="0"/>
              <a:t> — a weighted sum of all the inputs, which is essentially an inner product. But that’s not enough. Just like in biology, small random fluctuations — small “nudges” — are ignored. Only when the total input crosses a certain threshold does the neuron respond strongly. This is where the </a:t>
            </a:r>
            <a:r>
              <a:rPr lang="en-US" b="1" dirty="0"/>
              <a:t>nonlinear transformation</a:t>
            </a:r>
            <a:r>
              <a:rPr lang="en-US" dirty="0"/>
              <a:t> comes in, producing the actual output.</a:t>
            </a:r>
          </a:p>
          <a:p>
            <a:r>
              <a:rPr lang="en-US" dirty="0"/>
              <a:t>So, in short: first we sum the inputs in a weighted way, then we pass the result through a nonlinear function that decides whether to respond — and how strongly.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3289770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how we represent a neuron in a computer — what we call a perceptron.</a:t>
            </a:r>
          </a:p>
          <a:p>
            <a:endParaRPr lang="en-US" dirty="0"/>
          </a:p>
          <a:p>
            <a:r>
              <a:rPr lang="en-US" dirty="0"/>
              <a:t>A perceptron takes multiple inputs, each labeled here as a 1, a 2, a 3,…, a n. Each input has a weight, shown as w 1,w 2,w 3,…,w n​, which controls how important that input is.</a:t>
            </a:r>
          </a:p>
          <a:p>
            <a:endParaRPr lang="en-US" dirty="0"/>
          </a:p>
          <a:p>
            <a:r>
              <a:rPr lang="en-US" dirty="0"/>
              <a:t>The first thing we do is multiply each input by its weight. Then we sum them all together — this is an </a:t>
            </a:r>
            <a:r>
              <a:rPr lang="en-US" b="1" dirty="0"/>
              <a:t>inner product</a:t>
            </a:r>
            <a:r>
              <a:rPr lang="en-US" dirty="0"/>
              <a:t> operation. Often, we also add an extra term called a bias, b, which shifts the output. You can think of the bias as an offset — a way to control the baseline response of the neuron, even if all the inputs are zero.</a:t>
            </a:r>
          </a:p>
          <a:p>
            <a:endParaRPr lang="en-US" dirty="0"/>
          </a:p>
          <a:p>
            <a:r>
              <a:rPr lang="en-US" dirty="0"/>
              <a:t>Once we have this weighted sum, we pass it through a nonlinear function, which we usually call the activation function. Here it’s labeled </a:t>
            </a:r>
          </a:p>
          <a:p>
            <a:r>
              <a:rPr lang="en-US" dirty="0"/>
              <a:t>sigma. This step is essential — without it, the perceptron would just be a simple linear device.</a:t>
            </a:r>
          </a:p>
          <a:p>
            <a:r>
              <a:rPr lang="en-US" dirty="0"/>
              <a:t>There are many choices for the activation function. A common one is the </a:t>
            </a:r>
            <a:r>
              <a:rPr lang="en-US" b="1" dirty="0"/>
              <a:t>sigmoid</a:t>
            </a:r>
            <a:r>
              <a:rPr lang="en-US" dirty="0"/>
              <a:t>, which produces an S-shaped curve. Another is the </a:t>
            </a:r>
            <a:r>
              <a:rPr lang="en-US" b="1" dirty="0"/>
              <a:t>hyperbolic tangent</a:t>
            </a:r>
            <a:r>
              <a:rPr lang="en-US" dirty="0"/>
              <a:t>, or tanh, which gives outputs between minus one and plus one. There are also piecewise-linear functions such as the </a:t>
            </a:r>
            <a:r>
              <a:rPr lang="en-US" b="1" dirty="0" err="1"/>
              <a:t>ReLU</a:t>
            </a:r>
            <a:r>
              <a:rPr lang="en-US" dirty="0"/>
              <a:t> — the rectified linear unit — where the output is zero for negative inputs and increases proportionally for positive inputs.</a:t>
            </a:r>
          </a:p>
          <a:p>
            <a:endParaRPr lang="en-US" dirty="0"/>
          </a:p>
          <a:p>
            <a:r>
              <a:rPr lang="en-US" dirty="0"/>
              <a:t>So in short: a perceptron takes weighted inputs, adds them up, applies a bias, and then uses a nonlinear transformation to produce its output. This artificial neuron is the basic building block for artificial neural networks — just as resistors, capacitors, and inductors are building blocks in electrical circuits.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948029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the most basic electrical component — the resistor.</a:t>
            </a:r>
            <a:br>
              <a:rPr lang="en-US" dirty="0"/>
            </a:br>
            <a:endParaRPr lang="en-US" dirty="0"/>
          </a:p>
          <a:p>
            <a:r>
              <a:rPr lang="en-US" dirty="0"/>
              <a:t>You already know Ohm’s Law, which tells us that the voltage across a resistor equals the current flowing through it multiplied by its resistance. In words,</a:t>
            </a:r>
            <a:br>
              <a:rPr lang="en-US" dirty="0"/>
            </a:br>
            <a:r>
              <a:rPr lang="en-US" i="1" dirty="0"/>
              <a:t>v equals </a:t>
            </a:r>
            <a:r>
              <a:rPr lang="en-US" i="1" dirty="0" err="1"/>
              <a:t>i</a:t>
            </a:r>
            <a:r>
              <a:rPr lang="en-US" i="1" dirty="0"/>
              <a:t> times R</a:t>
            </a:r>
            <a:r>
              <a:rPr lang="en-US" dirty="0"/>
              <a:t>.</a:t>
            </a:r>
          </a:p>
          <a:p>
            <a:r>
              <a:rPr lang="en-US" dirty="0"/>
              <a:t>We can also rearrange this to say that the current </a:t>
            </a:r>
            <a:r>
              <a:rPr lang="en-US" i="1" dirty="0" err="1"/>
              <a:t>i</a:t>
            </a:r>
            <a:r>
              <a:rPr lang="en-US" dirty="0"/>
              <a:t> equals the voltage </a:t>
            </a:r>
            <a:r>
              <a:rPr lang="en-US" i="1" dirty="0"/>
              <a:t>v</a:t>
            </a:r>
            <a:r>
              <a:rPr lang="en-US" dirty="0"/>
              <a:t> divided by the resistance </a:t>
            </a:r>
            <a:r>
              <a:rPr lang="en-US" i="1" dirty="0"/>
              <a:t>R</a:t>
            </a:r>
            <a:r>
              <a:rPr lang="en-US" dirty="0"/>
              <a:t>.</a:t>
            </a:r>
            <a:br>
              <a:rPr lang="en-US" dirty="0"/>
            </a:br>
            <a:r>
              <a:rPr lang="en-US" dirty="0"/>
              <a:t>This means the current is directly proportional to the applied voltage and inversely proportional to the resistance.</a:t>
            </a:r>
          </a:p>
          <a:p>
            <a:r>
              <a:rPr lang="en-US" dirty="0"/>
              <a:t>The name </a:t>
            </a:r>
            <a:r>
              <a:rPr lang="en-US" i="1" dirty="0"/>
              <a:t>resistor</a:t>
            </a:r>
            <a:r>
              <a:rPr lang="en-US" dirty="0"/>
              <a:t> comes from its function — it resists the flow of electric current. In other words, it limits how many electrons can pass through it for a given voltage.</a:t>
            </a:r>
          </a:p>
          <a:p>
            <a:endParaRPr lang="en-US" dirty="0"/>
          </a:p>
          <a:p>
            <a:r>
              <a:rPr lang="en-US" dirty="0"/>
              <a:t>Next, we’ll move on to another fundamental component — the capacitor.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42160665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 understand a single perceptron, let’s see what happens when we connect many of them. This gives us an </a:t>
            </a:r>
            <a:r>
              <a:rPr lang="en-US" b="1" dirty="0"/>
              <a:t>artificial neural network</a:t>
            </a:r>
            <a:r>
              <a:rPr lang="en-US" dirty="0"/>
              <a:t>.</a:t>
            </a:r>
          </a:p>
          <a:p>
            <a:endParaRPr lang="en-US" dirty="0"/>
          </a:p>
          <a:p>
            <a:r>
              <a:rPr lang="en-US" dirty="0"/>
              <a:t>At the far left, we have the </a:t>
            </a:r>
            <a:r>
              <a:rPr lang="en-US" b="1" dirty="0"/>
              <a:t>input layer</a:t>
            </a:r>
            <a:r>
              <a:rPr lang="en-US" dirty="0"/>
              <a:t> — each circle here receives one piece of information from our data. These could be pixel values from an image, measurements from a sensor, or any other kind of features we want the network to process.</a:t>
            </a:r>
          </a:p>
          <a:p>
            <a:r>
              <a:rPr lang="en-US" dirty="0"/>
              <a:t>Next, we have one or more </a:t>
            </a:r>
            <a:r>
              <a:rPr lang="en-US" b="1" dirty="0"/>
              <a:t>hidden layers</a:t>
            </a:r>
            <a:r>
              <a:rPr lang="en-US" dirty="0"/>
              <a:t>. Each neuron in a hidden layer takes the outputs from the previous layer, applies its weights, sums them up, passes the result through its activation function, and then sends the output to the next layer. These hidden layers are where the network learns increasingly complex patterns.</a:t>
            </a:r>
          </a:p>
          <a:p>
            <a:endParaRPr lang="en-US" dirty="0"/>
          </a:p>
          <a:p>
            <a:r>
              <a:rPr lang="en-US" dirty="0"/>
              <a:t>Finally, at the far right, we have the </a:t>
            </a:r>
            <a:r>
              <a:rPr lang="en-US" b="1" dirty="0"/>
              <a:t>output layer</a:t>
            </a:r>
            <a:r>
              <a:rPr lang="en-US" dirty="0"/>
              <a:t>. In a classification task, each neuron here might represent a possible label — for example, “dog,” “cat,” or “car.” The neuron with the highest output value would be the network’s prediction.</a:t>
            </a:r>
          </a:p>
          <a:p>
            <a:endParaRPr lang="en-US" dirty="0"/>
          </a:p>
          <a:p>
            <a:r>
              <a:rPr lang="en-US" dirty="0"/>
              <a:t>Here’s the key idea:</a:t>
            </a:r>
          </a:p>
          <a:p>
            <a:r>
              <a:rPr lang="en-US" dirty="0"/>
              <a:t>A single neuron can only separate very simple patterns.</a:t>
            </a:r>
          </a:p>
          <a:p>
            <a:r>
              <a:rPr lang="en-US" dirty="0"/>
              <a:t>By stacking many layers, the network can build up a hierarchy of features.</a:t>
            </a:r>
          </a:p>
          <a:p>
            <a:pPr lvl="1"/>
            <a:r>
              <a:rPr lang="en-US" dirty="0"/>
              <a:t>The first layer might detect basic edges or colors.</a:t>
            </a:r>
          </a:p>
          <a:p>
            <a:pPr lvl="1"/>
            <a:r>
              <a:rPr lang="en-US" dirty="0"/>
              <a:t>The next layer might detect shapes like wheels or ears.</a:t>
            </a:r>
          </a:p>
          <a:p>
            <a:pPr lvl="1"/>
            <a:r>
              <a:rPr lang="en-US" dirty="0"/>
              <a:t>Higher layers combine these into entire objects, like a car or a cat.</a:t>
            </a:r>
          </a:p>
          <a:p>
            <a:endParaRPr lang="en-US" dirty="0"/>
          </a:p>
          <a:p>
            <a:r>
              <a:rPr lang="en-US" dirty="0"/>
              <a:t>Training the network works like this: we start with random weights, so the predictions are essentially guesses. We compare the network’s output to the correct answer and compute the </a:t>
            </a:r>
            <a:r>
              <a:rPr lang="en-US" b="1" dirty="0"/>
              <a:t>error</a:t>
            </a:r>
            <a:r>
              <a:rPr lang="en-US" dirty="0"/>
              <a:t>. Then, using a process called </a:t>
            </a:r>
            <a:r>
              <a:rPr lang="en-US" b="1" dirty="0"/>
              <a:t>backpropagation</a:t>
            </a:r>
            <a:r>
              <a:rPr lang="en-US" dirty="0"/>
              <a:t>, we send this error backward through the network, adjusting the weights slightly to reduce the error next time.</a:t>
            </a:r>
          </a:p>
          <a:p>
            <a:r>
              <a:rPr lang="en-US" dirty="0"/>
              <a:t>With enough data, enough layers, and many training cycles, the network learns to recognize very complex patterns — the kind of capability that powers things like self-driving cars, medical image analysis, and voice recognition.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680549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have the basic idea of how a neural network works, you can imagine that there’s no single way to connect the neurons. In fact, researchers have developed many different </a:t>
            </a:r>
            <a:r>
              <a:rPr lang="en-US" b="1" dirty="0"/>
              <a:t>network topologies</a:t>
            </a:r>
            <a:r>
              <a:rPr lang="en-US" dirty="0"/>
              <a:t>, each suited for specific tasks.</a:t>
            </a:r>
          </a:p>
          <a:p>
            <a:endParaRPr lang="en-US" dirty="0"/>
          </a:p>
          <a:p>
            <a:r>
              <a:rPr lang="en-US" dirty="0"/>
              <a:t>Here in this chart, you can see a variety of examples.</a:t>
            </a:r>
          </a:p>
          <a:p>
            <a:r>
              <a:rPr lang="en-US" dirty="0"/>
              <a:t>At the simplest level, we have the </a:t>
            </a:r>
            <a:r>
              <a:rPr lang="en-US" b="1" dirty="0"/>
              <a:t>perceptron</a:t>
            </a:r>
            <a:r>
              <a:rPr lang="en-US" dirty="0"/>
              <a:t> and </a:t>
            </a:r>
            <a:r>
              <a:rPr lang="en-US" b="1" dirty="0"/>
              <a:t>feed-forward networks</a:t>
            </a:r>
            <a:r>
              <a:rPr lang="en-US" dirty="0"/>
              <a:t>, where information flows in one direction from input to output.</a:t>
            </a:r>
          </a:p>
          <a:p>
            <a:r>
              <a:rPr lang="en-US" dirty="0"/>
              <a:t>Then there are </a:t>
            </a:r>
            <a:r>
              <a:rPr lang="en-US" b="1" dirty="0"/>
              <a:t>radial basis networks</a:t>
            </a:r>
            <a:r>
              <a:rPr lang="en-US" dirty="0"/>
              <a:t> and more specialized architectures like </a:t>
            </a:r>
            <a:r>
              <a:rPr lang="en-US" b="1" dirty="0"/>
              <a:t>recurrent neural networks</a:t>
            </a:r>
            <a:r>
              <a:rPr lang="en-US" dirty="0"/>
              <a:t> or </a:t>
            </a:r>
            <a:r>
              <a:rPr lang="en-US" b="1" dirty="0"/>
              <a:t>RNNs</a:t>
            </a:r>
            <a:r>
              <a:rPr lang="en-US" dirty="0"/>
              <a:t>, which loop information back so the network can remember past inputs.</a:t>
            </a:r>
          </a:p>
          <a:p>
            <a:r>
              <a:rPr lang="en-US" dirty="0"/>
              <a:t>Long Short-Term Memory networks — </a:t>
            </a:r>
            <a:r>
              <a:rPr lang="en-US" b="1" dirty="0"/>
              <a:t>LSTMs</a:t>
            </a:r>
            <a:r>
              <a:rPr lang="en-US" dirty="0"/>
              <a:t> — and </a:t>
            </a:r>
            <a:r>
              <a:rPr lang="en-US" b="1" dirty="0"/>
              <a:t>Gated Recurrent Units</a:t>
            </a:r>
            <a:r>
              <a:rPr lang="en-US" dirty="0"/>
              <a:t>, or </a:t>
            </a:r>
            <a:r>
              <a:rPr lang="en-US" b="1" dirty="0"/>
              <a:t>GRUs</a:t>
            </a:r>
            <a:r>
              <a:rPr lang="en-US" dirty="0"/>
              <a:t>, are powerful variants for processing sequences, such as speech or time-series data.</a:t>
            </a:r>
          </a:p>
          <a:p>
            <a:endParaRPr lang="en-US" dirty="0"/>
          </a:p>
          <a:p>
            <a:r>
              <a:rPr lang="en-US" dirty="0"/>
              <a:t>Other designs, like </a:t>
            </a:r>
            <a:r>
              <a:rPr lang="en-US" b="1" dirty="0"/>
              <a:t>autoencoders</a:t>
            </a:r>
            <a:r>
              <a:rPr lang="en-US" dirty="0"/>
              <a:t> and </a:t>
            </a:r>
            <a:r>
              <a:rPr lang="en-US" b="1" dirty="0"/>
              <a:t>variational autoencoders</a:t>
            </a:r>
            <a:r>
              <a:rPr lang="en-US" dirty="0"/>
              <a:t>, are used for compressing data and then reconstructing it, often to find hidden patterns or generate new examples.</a:t>
            </a:r>
          </a:p>
          <a:p>
            <a:r>
              <a:rPr lang="en-US" dirty="0"/>
              <a:t>You also see </a:t>
            </a:r>
            <a:r>
              <a:rPr lang="en-US" b="1" dirty="0"/>
              <a:t>Boltzmann machines</a:t>
            </a:r>
            <a:r>
              <a:rPr lang="en-US" dirty="0"/>
              <a:t>, </a:t>
            </a:r>
            <a:r>
              <a:rPr lang="en-US" b="1" dirty="0"/>
              <a:t>Hopfield networks</a:t>
            </a:r>
            <a:r>
              <a:rPr lang="en-US" dirty="0"/>
              <a:t>, and </a:t>
            </a:r>
            <a:r>
              <a:rPr lang="en-US" b="1" dirty="0"/>
              <a:t>deep belief networks</a:t>
            </a:r>
            <a:r>
              <a:rPr lang="en-US" dirty="0"/>
              <a:t>, which are useful for certain types of learning and pattern recognition.</a:t>
            </a:r>
          </a:p>
          <a:p>
            <a:endParaRPr lang="en-US" dirty="0"/>
          </a:p>
          <a:p>
            <a:r>
              <a:rPr lang="en-US" dirty="0"/>
              <a:t>The key point is that these different architectures are like tools in a toolbox. Some are better for images, some for language, some for prediction over time. Once you understand the fundamentals — inputs, weights, activation functions, and training — all these variations are just different ways of wiring those same building blocks together.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14009200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It’s important to realize that not every neural network configuration will be equally useful. Designing an effective network requires engineering insight — the architecture has to match the nature of the problem.</a:t>
            </a:r>
          </a:p>
          <a:p>
            <a:endParaRPr lang="en-US" dirty="0"/>
          </a:p>
          <a:p>
            <a:r>
              <a:rPr lang="en-US" dirty="0"/>
              <a:t>For example, a simple feed-forward structure can be thought of as a kind of multi-scale analysis, similar to how wavelet transforms work in signal processing. If your data has features at different scales, you need a structure that can capture them.</a:t>
            </a:r>
          </a:p>
          <a:p>
            <a:r>
              <a:rPr lang="en-US" dirty="0"/>
              <a:t>Convolutional operations, widely used in image and signal processing, are rooted in the mathematics of linear systems. They’re excellent for recognizing local patterns that repeat across space or time.</a:t>
            </a:r>
          </a:p>
          <a:p>
            <a:r>
              <a:rPr lang="en-US" dirty="0"/>
              <a:t>Shortcut connections and feedback loops, inspired by control theory, can help stabilize training and improve learning in very deep networks.</a:t>
            </a:r>
          </a:p>
          <a:p>
            <a:endParaRPr lang="en-US" dirty="0"/>
          </a:p>
          <a:p>
            <a:r>
              <a:rPr lang="en-US" dirty="0"/>
              <a:t>In some cases, we even borrow ideas from game theory — for example, adversarial mechanisms like GANs, where two networks compete to improve each other.</a:t>
            </a:r>
          </a:p>
          <a:p>
            <a:r>
              <a:rPr lang="en-US" dirty="0"/>
              <a:t>And when we’re working with oscillations, waveforms, or electromagnetic signals, concepts from complex analysis — such as amplitude and phase — can be built directly into the network using complex-valued weights.</a:t>
            </a:r>
          </a:p>
          <a:p>
            <a:endParaRPr lang="en-US" dirty="0"/>
          </a:p>
          <a:p>
            <a:r>
              <a:rPr lang="en-US" dirty="0"/>
              <a:t>The takeaway here is that neural network design is not guesswork. It’s about choosing the right principles from mathematics and engineering, and embedding them into the architecture so that it’s well-matched to the problem at hand.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19136907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how do we actually optimize a neural network so that it performs well?</a:t>
            </a:r>
            <a:br>
              <a:rPr lang="en-US" dirty="0"/>
            </a:br>
            <a:r>
              <a:rPr lang="en-US" dirty="0"/>
              <a:t>As I mentioned earlier, when you start with a fresh network, its performance is usually terrible — the outputs are essentially random. The idea is to adjust the parameters — the weights, which we represent as a vector </a:t>
            </a:r>
            <a:r>
              <a:rPr lang="en-US" b="1" dirty="0"/>
              <a:t>w</a:t>
            </a:r>
            <a:r>
              <a:rPr lang="en-US" dirty="0"/>
              <a:t> — in such a way that the network’s predictions get closer and closer to the desired results.</a:t>
            </a:r>
          </a:p>
          <a:p>
            <a:endParaRPr lang="en-US" dirty="0"/>
          </a:p>
          <a:p>
            <a:r>
              <a:rPr lang="en-US" dirty="0"/>
              <a:t>We measure the difference between the network’s current output and the target output using what we call a loss function, or an error function. The goal is to make this error as small as possible.</a:t>
            </a:r>
          </a:p>
          <a:p>
            <a:r>
              <a:rPr lang="en-US" dirty="0"/>
              <a:t>One common approach is </a:t>
            </a:r>
            <a:r>
              <a:rPr lang="en-US" i="1" dirty="0"/>
              <a:t>gradient descent</a:t>
            </a:r>
            <a:r>
              <a:rPr lang="en-US" dirty="0"/>
              <a:t>. We start with an initial set of weights — often chosen randomly. Then, in each training step, we look at the slope of the error function with respect to each weight. This slope, or gradient, tells us which direction increases the error — so we move in the opposite direction, reducing the error.</a:t>
            </a:r>
          </a:p>
          <a:p>
            <a:endParaRPr lang="en-US" dirty="0"/>
          </a:p>
          <a:p>
            <a:r>
              <a:rPr lang="en-US" dirty="0"/>
              <a:t>Mathematically, the new weight vector equals the old weight vector, minus a small fraction of the gradient. That fraction is controlled by the </a:t>
            </a:r>
            <a:r>
              <a:rPr lang="en-US" i="1" dirty="0"/>
              <a:t>learning rate</a:t>
            </a:r>
            <a:r>
              <a:rPr lang="en-US" dirty="0"/>
              <a:t>, a simple scaling factor between zero and one. If the learning rate is too big, the updates may overshoot, and the training becomes unstable. If it’s too small, the network learns very slowly.</a:t>
            </a:r>
          </a:p>
          <a:p>
            <a:endParaRPr lang="en-US" dirty="0"/>
          </a:p>
          <a:p>
            <a:r>
              <a:rPr lang="en-US" dirty="0"/>
              <a:t>By repeatedly updating the weights in this way, the error decreases step by step. Eventually, if everything is set up well, the process converges and the network produces accurate outputs.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12969115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you understand the concepts, you might want to try them out in practice. MATLAB now offers a Machine Learning Toolbox — a powerful package that helps you perform parameter optimization, data clustering, and pattern recognition.</a:t>
            </a:r>
          </a:p>
          <a:p>
            <a:r>
              <a:rPr lang="en-US" dirty="0"/>
              <a:t>With this toolbox, you can access a variety of ready-made functions for tasks like feature extraction, classification, and regression. It also comes with tutorials, application notes, and built-in demos, so you can learn by experimenting.</a:t>
            </a:r>
          </a:p>
          <a:p>
            <a:endParaRPr lang="en-US" dirty="0"/>
          </a:p>
          <a:p>
            <a:r>
              <a:rPr lang="en-US" dirty="0"/>
              <a:t>For example, you can try leaf recognition, fingerprint detection, or even music genre classification — all with the same framework. The advantage is that you don’t have to start coding everything from scratch. Instead, you can focus on understanding the algorithms, adjusting parameters, and seeing how those changes affect performance.</a:t>
            </a:r>
          </a:p>
          <a:p>
            <a:endParaRPr lang="en-US" dirty="0"/>
          </a:p>
          <a:p>
            <a:r>
              <a:rPr lang="en-US" dirty="0"/>
              <a:t>This makes it an excellent platform for quickly testing ideas, prototyping solutions, and getting a feel for how machine learning techniques behave with real data.</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1807244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Once we define a loss function — the measure of difference between the network’s output and the ground truth — our goal is to reduce that difference step by step. We do this by adjusting the network’s parameters in a way that moves us downhill on the loss surface.</a:t>
            </a:r>
          </a:p>
          <a:p>
            <a:endParaRPr lang="en-US" dirty="0"/>
          </a:p>
          <a:p>
            <a:r>
              <a:rPr lang="en-US" dirty="0"/>
              <a:t>You can imagine this process like standing on a hilly landscape and trying to reach the lowest valley. At each step, we look around, find the steepest downward direction, and take a small move in that direction. This is the essence of gradient descent.</a:t>
            </a:r>
          </a:p>
          <a:p>
            <a:r>
              <a:rPr lang="en-US" dirty="0"/>
              <a:t>Over time, with each update, the loss gets smaller and smaller until the network converges to a good solution — ideally, a point where further changes no longer improve the performance.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4203701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see a visual demonstration from an online animation that shows how a neural network learns during training. Backpropagation is the key idea behind this process.</a:t>
            </a:r>
          </a:p>
          <a:p>
            <a:endParaRPr lang="en-US" dirty="0"/>
          </a:p>
          <a:p>
            <a:r>
              <a:rPr lang="en-US" dirty="0"/>
              <a:t>Think of it like this — the network makes a guess, compares that guess to the correct answer, and measures the error. Then, instead of adjusting everything randomly, it calculates how much each parameter contributed to that error. Using this information, it sends a correction signal backward through the layers, adjusting the parameters step by step.</a:t>
            </a:r>
          </a:p>
          <a:p>
            <a:r>
              <a:rPr lang="en-US" dirty="0"/>
              <a:t>With enough training cycles, the network gradually reshapes its decision boundaries, as you see in the animation, until it can classify almost all points correctly.</a:t>
            </a:r>
          </a:p>
          <a:p>
            <a:endParaRPr lang="en-US" dirty="0"/>
          </a:p>
          <a:p>
            <a:r>
              <a:rPr lang="en-US" dirty="0"/>
              <a:t>If you’re curious, I encourage you to watch the video linked here to see backpropagation in action.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35811293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an article I wrote for </a:t>
            </a:r>
            <a:r>
              <a:rPr lang="en-US" i="1" dirty="0"/>
              <a:t>IEEE Access</a:t>
            </a:r>
            <a:r>
              <a:rPr lang="en-US" dirty="0"/>
              <a:t> titled </a:t>
            </a:r>
            <a:r>
              <a:rPr lang="en-US" i="1" dirty="0"/>
              <a:t>A Perspective on Deep Imaging</a:t>
            </a:r>
            <a:r>
              <a:rPr lang="en-US" dirty="0"/>
              <a:t>.</a:t>
            </a:r>
          </a:p>
          <a:p>
            <a:r>
              <a:rPr lang="en-US" dirty="0"/>
              <a:t>As imaging scientists, we’ve traditionally thought of images as something you start with to process or analyze. But in medical imaging, it’s the opposite — the image is the </a:t>
            </a:r>
            <a:r>
              <a:rPr lang="en-US" i="1" dirty="0"/>
              <a:t>result</a:t>
            </a:r>
            <a:r>
              <a:rPr lang="en-US" dirty="0"/>
              <a:t> of a long reconstruction process.</a:t>
            </a:r>
          </a:p>
          <a:p>
            <a:endParaRPr lang="en-US" dirty="0"/>
          </a:p>
          <a:p>
            <a:r>
              <a:rPr lang="en-US" dirty="0"/>
              <a:t>What’s exciting is that with machine learning, we can rethink that process entirely. Instead of following the conventional pipeline step by step, we can train neural networks to directly generate high-quality images from the raw data itself. This opens the door to faster reconstructions, better image quality, and even reduced radiation dose in certain applications.</a:t>
            </a:r>
          </a:p>
          <a:p>
            <a:r>
              <a:rPr lang="en-US" dirty="0"/>
              <a:t>In short, deep learning isn’t just another tool in the box — it has the potential to transform the way we produce and interpret medical images.</a:t>
            </a:r>
          </a:p>
          <a:p>
            <a:endParaRPr lang="en-US" dirty="0"/>
          </a:p>
          <a:p>
            <a:r>
              <a:rPr lang="en-US" dirty="0"/>
              <a:t>Now let’s look at one practical example — improving the signal-to-noise ratio in images.</a:t>
            </a:r>
          </a:p>
          <a:p>
            <a:r>
              <a:rPr lang="en-US" dirty="0"/>
              <a:t>In medical imaging, noise is inevitable. It can come from the physics of the scanner, from the patient’s movement, or from trying to keep the radiation dose low. Traditionally, we use filtering techniques to clean up an image, but these often blur fine details along with the noise.</a:t>
            </a:r>
          </a:p>
          <a:p>
            <a:endParaRPr lang="en-US" dirty="0"/>
          </a:p>
          <a:p>
            <a:r>
              <a:rPr lang="en-US" dirty="0"/>
              <a:t>With modern machine learning, we can do better. By training neural networks on large datasets — for example, the thousands of scans acquired every day in hospitals — the system can learn what a “clean” image should look like, without erasing important diagnostic details. Instead of throwing those routine scans away, we can use them to teach the network.</a:t>
            </a:r>
          </a:p>
          <a:p>
            <a:r>
              <a:rPr lang="en-US" dirty="0"/>
              <a:t>As a result, we can transform a noisy scan into one that is much clearer, improving both diagnostic confidence and patient safety.</a:t>
            </a:r>
          </a:p>
          <a:p>
            <a:r>
              <a:rPr lang="en-US" dirty="0"/>
              <a:t>So that’s the big picture — and we’ll wrap up here for today.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87746445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close, let me show you a roadmap that pulls together the foundational ideas we’ve been discussing.</a:t>
            </a:r>
          </a:p>
          <a:p>
            <a:endParaRPr lang="en-US" dirty="0"/>
          </a:p>
          <a:p>
            <a:r>
              <a:rPr lang="en-US" dirty="0"/>
              <a:t>This diagram is a kind of “big picture” for the mathematical and engineering concepts underlying modern imaging and machine learning. It includes complex numbers, Fourier transforms, convolution, and sampling theory — all of which form the language we use to describe signals and images.</a:t>
            </a:r>
          </a:p>
          <a:p>
            <a:endParaRPr lang="en-US" dirty="0"/>
          </a:p>
          <a:p>
            <a:r>
              <a:rPr lang="en-US" dirty="0"/>
              <a:t>You can see how these elements connect: from basic mathematics like Euler’s formula, to signal operations such as convolution and correlation, to the Fourier series and transforms that let us work in the frequency domain. We also have system models from electrical engineering, like impedance and circuit laws, and finally, neural network building blocks — showing how the same principles extend into modern AI.</a:t>
            </a:r>
          </a:p>
          <a:p>
            <a:endParaRPr lang="en-US" dirty="0"/>
          </a:p>
          <a:p>
            <a:r>
              <a:rPr lang="en-US" dirty="0"/>
              <a:t>Think of this as your conceptual map. Each box here represents a tool in your toolbox, and together, they form the foundation for advanced methods in imaging, machine learning, and beyond.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23396421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you can see that all of these relationships are brought together in one poster.</a:t>
            </a:r>
          </a:p>
          <a:p>
            <a:endParaRPr lang="en-US" dirty="0"/>
          </a:p>
          <a:p>
            <a:r>
              <a:rPr lang="en-US" dirty="0"/>
              <a:t>Some of the diagrams—like the one we have here—actually exist in several different published versions. In this case, I’ve redrawn the figure myself to avoid any copyright issues.</a:t>
            </a:r>
          </a:p>
          <a:p>
            <a:endParaRPr lang="en-US" dirty="0"/>
          </a:p>
          <a:p>
            <a:r>
              <a:rPr lang="en-US" dirty="0"/>
              <a:t>For a classroom lecture, using the original version is generally fine. But if you eventually want to publish your work, you either need to get formal permission to use those copyrighted figures or you should redraw them in your own style so they’re fully original.</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2647403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have the capacitor — another fundamental circuit component.</a:t>
            </a:r>
            <a:br>
              <a:rPr lang="en-US" dirty="0"/>
            </a:br>
            <a:endParaRPr lang="en-US" dirty="0"/>
          </a:p>
          <a:p>
            <a:r>
              <a:rPr lang="en-US" dirty="0"/>
              <a:t>When we connect a voltage source, such as a battery, across the capacitor, electrons are pushed toward one plate, creating a buildup of negative charge. On the opposite plate, a positive charge accumulates. Importantly, the capacitor itself doesn’t let electrons pass directly through; instead, the charges stay separated by an insulating material called the dielectric.</a:t>
            </a:r>
          </a:p>
          <a:p>
            <a:r>
              <a:rPr lang="en-US" dirty="0"/>
              <a:t>As more charge accumulates, an opposing electric field develops across the plates. Eventually, this field balances the applied voltage, and the current flow stops.</a:t>
            </a:r>
          </a:p>
          <a:p>
            <a:endParaRPr lang="en-US" dirty="0"/>
          </a:p>
          <a:p>
            <a:r>
              <a:rPr lang="en-US" dirty="0"/>
              <a:t>Mathematically, the relationship between voltage and current for a capacitor is given by:</a:t>
            </a:r>
            <a:br>
              <a:rPr lang="en-US" dirty="0"/>
            </a:br>
            <a:r>
              <a:rPr lang="en-US" i="1" dirty="0"/>
              <a:t>I equals C times the derivative of v with respect to time</a:t>
            </a:r>
            <a:r>
              <a:rPr lang="en-US" dirty="0"/>
              <a:t>.</a:t>
            </a:r>
            <a:br>
              <a:rPr lang="en-US" dirty="0"/>
            </a:br>
            <a:r>
              <a:rPr lang="en-US" dirty="0"/>
              <a:t>In words, the current is proportional to how quickly the voltage changes over time.</a:t>
            </a:r>
            <a:br>
              <a:rPr lang="en-US" dirty="0"/>
            </a:br>
            <a:r>
              <a:rPr lang="en-US" dirty="0"/>
              <a:t>We can also write it in integral form:</a:t>
            </a:r>
            <a:br>
              <a:rPr lang="en-US" dirty="0"/>
            </a:br>
            <a:r>
              <a:rPr lang="en-US" i="1" dirty="0"/>
              <a:t>v equals one over C times the integral of </a:t>
            </a:r>
            <a:r>
              <a:rPr lang="en-US" i="1" dirty="0" err="1"/>
              <a:t>i</a:t>
            </a:r>
            <a:r>
              <a:rPr lang="en-US" i="1" dirty="0"/>
              <a:t> with respect to time, plus the initial voltage</a:t>
            </a:r>
            <a:r>
              <a:rPr lang="en-US" dirty="0"/>
              <a:t>.</a:t>
            </a:r>
          </a:p>
          <a:p>
            <a:endParaRPr lang="en-US" dirty="0"/>
          </a:p>
          <a:p>
            <a:r>
              <a:rPr lang="en-US" dirty="0"/>
              <a:t>This is different from a resistor, where voltage and current are simply proportional. For a capacitor, the key is the rate of voltage change — no change in voltage means no current flows.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4371470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your homework, I’d like you to work through this sensitivity analysis problem.</a:t>
            </a:r>
          </a:p>
          <a:p>
            <a:endParaRPr lang="en-US" dirty="0"/>
          </a:p>
          <a:p>
            <a:r>
              <a:rPr lang="en-US" dirty="0"/>
              <a:t>The idea is to determine how to choose the resistor values so that the circuit’s sensitivity is as high as possible. Sensitivity here is defined as the derivative of V out​ with respect to x, where x represents a small fractional change in the sensor resistance.</a:t>
            </a:r>
          </a:p>
          <a:p>
            <a:r>
              <a:rPr lang="en-US" dirty="0"/>
              <a:t>In other words, if x changes just a little, we want V out​ to change as much as possible. That’s what we mean by “high sensitivity.”</a:t>
            </a:r>
          </a:p>
          <a:p>
            <a:endParaRPr lang="en-US" dirty="0"/>
          </a:p>
          <a:p>
            <a:r>
              <a:rPr lang="en-US" dirty="0"/>
              <a:t>You’ll be able to adjust both R L​ and R S​. If you work through the math, you’ll find that the sensitivity reaches its maximum when the two resistances are equal.</a:t>
            </a:r>
          </a:p>
          <a:p>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1087854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inductor. Its voltage–current relationship is similar in form to the capacitor’s, but with the roles of voltage and current reversed.</a:t>
            </a:r>
          </a:p>
          <a:p>
            <a:endParaRPr lang="en-US" dirty="0"/>
          </a:p>
          <a:p>
            <a:r>
              <a:rPr lang="en-US" dirty="0"/>
              <a:t>For an inductor, the voltage </a:t>
            </a:r>
            <a:r>
              <a:rPr lang="en-US" i="1" dirty="0"/>
              <a:t>v</a:t>
            </a:r>
            <a:r>
              <a:rPr lang="en-US" dirty="0"/>
              <a:t> is equal to the inductance </a:t>
            </a:r>
            <a:r>
              <a:rPr lang="en-US" i="1" dirty="0"/>
              <a:t>L</a:t>
            </a:r>
            <a:r>
              <a:rPr lang="en-US" dirty="0"/>
              <a:t> multiplied by the rate of change of current — in other words,</a:t>
            </a:r>
            <a:br>
              <a:rPr lang="en-US" dirty="0"/>
            </a:br>
            <a:r>
              <a:rPr lang="en-US" i="1" dirty="0"/>
              <a:t>v equals L times the derivative of </a:t>
            </a:r>
            <a:r>
              <a:rPr lang="en-US" i="1" dirty="0" err="1"/>
              <a:t>i</a:t>
            </a:r>
            <a:r>
              <a:rPr lang="en-US" i="1" dirty="0"/>
              <a:t> with respect to time</a:t>
            </a:r>
            <a:r>
              <a:rPr lang="en-US" dirty="0"/>
              <a:t>.</a:t>
            </a:r>
          </a:p>
          <a:p>
            <a:endParaRPr lang="en-US" dirty="0"/>
          </a:p>
          <a:p>
            <a:r>
              <a:rPr lang="en-US" dirty="0"/>
              <a:t>We can also express this in integral form:</a:t>
            </a:r>
            <a:br>
              <a:rPr lang="en-US" dirty="0"/>
            </a:br>
            <a:r>
              <a:rPr lang="en-US" i="1" dirty="0"/>
              <a:t>I equals one over L times the integral of v with respect to time, plus the initial current</a:t>
            </a:r>
            <a:r>
              <a:rPr lang="en-US" dirty="0"/>
              <a:t>.</a:t>
            </a:r>
          </a:p>
          <a:p>
            <a:r>
              <a:rPr lang="en-US" dirty="0"/>
              <a:t>So, for a capacitor, current depends on how quickly voltage changes. For an inductor, voltage depends on how quickly current changes. Capacitors store energy in an electric field, while inductors store energy in a magnetic field.</a:t>
            </a:r>
          </a:p>
          <a:p>
            <a:endParaRPr lang="en-US" dirty="0"/>
          </a:p>
          <a:p>
            <a:r>
              <a:rPr lang="en-US" dirty="0"/>
              <a:t>These three components — resistor, capacitor, and inductor — are the building blocks of classic electrical circuits. Understanding their voltage–current relationships is essential before we move on to phasors, which will make analyzing AC circuits much easier.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1900239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moment to revisit complex numbers, because they form the foundation for understanding phasors.</a:t>
            </a:r>
          </a:p>
          <a:p>
            <a:endParaRPr lang="en-US" dirty="0"/>
          </a:p>
          <a:p>
            <a:r>
              <a:rPr lang="en-US" dirty="0"/>
              <a:t>A complex number has two parts — a real part, </a:t>
            </a:r>
            <a:r>
              <a:rPr lang="en-US" i="1" dirty="0"/>
              <a:t>x</a:t>
            </a:r>
            <a:r>
              <a:rPr lang="en-US" dirty="0"/>
              <a:t>, and an imaginary part, </a:t>
            </a:r>
            <a:r>
              <a:rPr lang="en-US" i="1" dirty="0"/>
              <a:t>y</a:t>
            </a:r>
            <a:r>
              <a:rPr lang="en-US" dirty="0"/>
              <a:t>. We can represent this on a complex plane, with the horizontal axis for the real part and the vertical axis for the imaginary part. This is like a Cartesian coordinate system.</a:t>
            </a:r>
          </a:p>
          <a:p>
            <a:r>
              <a:rPr lang="en-US" dirty="0"/>
              <a:t>But there’s another way to represent the same point — using polar coordinates. Instead of </a:t>
            </a:r>
            <a:r>
              <a:rPr lang="en-US" i="1" dirty="0"/>
              <a:t>x y</a:t>
            </a:r>
            <a:r>
              <a:rPr lang="en-US" dirty="0"/>
              <a:t>, we describe it by its distance from the origin, called the magnitude </a:t>
            </a:r>
            <a:r>
              <a:rPr lang="en-US" i="1" dirty="0"/>
              <a:t>r</a:t>
            </a:r>
            <a:r>
              <a:rPr lang="en-US" dirty="0"/>
              <a:t>, and its angle from the real axis, called the phase angle </a:t>
            </a:r>
            <a:r>
              <a:rPr lang="en-US" i="1" dirty="0"/>
              <a:t>phi</a:t>
            </a:r>
            <a:r>
              <a:rPr lang="en-US" dirty="0"/>
              <a:t>.</a:t>
            </a:r>
          </a:p>
          <a:p>
            <a:endParaRPr lang="en-US" dirty="0"/>
          </a:p>
          <a:p>
            <a:r>
              <a:rPr lang="en-US" dirty="0"/>
              <a:t>Mathematically, we can write this as </a:t>
            </a:r>
            <a:r>
              <a:rPr lang="en-US" i="1" dirty="0"/>
              <a:t>r times e to the power </a:t>
            </a:r>
            <a:r>
              <a:rPr lang="en-US" i="1" dirty="0" err="1"/>
              <a:t>i</a:t>
            </a:r>
            <a:r>
              <a:rPr lang="en-US" i="1" dirty="0"/>
              <a:t> phi</a:t>
            </a:r>
            <a:r>
              <a:rPr lang="en-US" dirty="0"/>
              <a:t>. Here, </a:t>
            </a:r>
            <a:r>
              <a:rPr lang="en-US" i="1" dirty="0"/>
              <a:t>e to the power </a:t>
            </a:r>
            <a:r>
              <a:rPr lang="en-US" i="1" dirty="0" err="1"/>
              <a:t>i</a:t>
            </a:r>
            <a:r>
              <a:rPr lang="en-US" i="1" dirty="0"/>
              <a:t> phi</a:t>
            </a:r>
            <a:r>
              <a:rPr lang="en-US" dirty="0"/>
              <a:t> comes from Euler’s formula, which says </a:t>
            </a:r>
            <a:r>
              <a:rPr lang="en-US" i="1" dirty="0"/>
              <a:t>e to the </a:t>
            </a:r>
            <a:r>
              <a:rPr lang="en-US" i="1" dirty="0" err="1"/>
              <a:t>i</a:t>
            </a:r>
            <a:r>
              <a:rPr lang="en-US" i="1" dirty="0"/>
              <a:t> phi equals cosine phi plus </a:t>
            </a:r>
            <a:r>
              <a:rPr lang="en-US" i="1" dirty="0" err="1"/>
              <a:t>i</a:t>
            </a:r>
            <a:r>
              <a:rPr lang="en-US" i="1" dirty="0"/>
              <a:t> times sine phi</a:t>
            </a:r>
            <a:r>
              <a:rPr lang="en-US" dirty="0"/>
              <a:t>. Multiplying </a:t>
            </a:r>
            <a:r>
              <a:rPr lang="en-US" i="1" dirty="0"/>
              <a:t>r</a:t>
            </a:r>
            <a:r>
              <a:rPr lang="en-US" dirty="0"/>
              <a:t> by those components gives us back </a:t>
            </a:r>
            <a:r>
              <a:rPr lang="en-US" i="1" dirty="0"/>
              <a:t>x y</a:t>
            </a:r>
            <a:r>
              <a:rPr lang="en-US" dirty="0"/>
              <a:t>.</a:t>
            </a:r>
          </a:p>
          <a:p>
            <a:endParaRPr lang="en-US" dirty="0"/>
          </a:p>
          <a:p>
            <a:r>
              <a:rPr lang="en-US" dirty="0"/>
              <a:t>When we analyze sinusoidal signals, like in AC circuits, we often know the frequency in advance. In that case, the important quantities are the magnitude </a:t>
            </a:r>
            <a:r>
              <a:rPr lang="en-US" i="1" dirty="0"/>
              <a:t>r</a:t>
            </a:r>
            <a:r>
              <a:rPr lang="en-US" dirty="0"/>
              <a:t>, which tells us the signal’s strength, and the phase angle </a:t>
            </a:r>
            <a:r>
              <a:rPr lang="en-US" i="1" dirty="0"/>
              <a:t>phi</a:t>
            </a:r>
            <a:r>
              <a:rPr lang="en-US" dirty="0"/>
              <a:t>, which tells us where the waveform starts in time.</a:t>
            </a:r>
          </a:p>
          <a:p>
            <a:r>
              <a:rPr lang="en-US" dirty="0"/>
              <a:t>Instead of writing out the full exponential, we can use the simpler </a:t>
            </a:r>
            <a:r>
              <a:rPr lang="en-US" i="1" dirty="0"/>
              <a:t>phasor notation</a:t>
            </a:r>
            <a:r>
              <a:rPr lang="en-US" dirty="0"/>
              <a:t>: </a:t>
            </a:r>
            <a:r>
              <a:rPr lang="en-US" i="1" dirty="0"/>
              <a:t>r angle phi</a:t>
            </a:r>
            <a:r>
              <a:rPr lang="en-US" dirty="0"/>
              <a:t>. For example, if we know an AC current has a magnitude of 5 amperes and a phase angle of 30 degrees, we can write it as “5 at angle 30 degrees.”</a:t>
            </a:r>
          </a:p>
          <a:p>
            <a:endParaRPr lang="en-US" dirty="0"/>
          </a:p>
          <a:p>
            <a:r>
              <a:rPr lang="en-US" dirty="0"/>
              <a:t>This phasor approach is a very convenient way to describe sinusoidal signals, and as we’ll see, it makes circuit analysis much simpler.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2844890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closer look at the imaginary unit </a:t>
            </a:r>
            <a:r>
              <a:rPr lang="en-US" i="1" dirty="0" err="1"/>
              <a:t>i</a:t>
            </a:r>
            <a:r>
              <a:rPr lang="en-US" dirty="0"/>
              <a:t> and understand it from a geometric perspective using Euler’s formula:</a:t>
            </a:r>
            <a:br>
              <a:rPr lang="en-US" dirty="0"/>
            </a:br>
            <a:r>
              <a:rPr lang="en-US" i="1" dirty="0"/>
              <a:t>e to the </a:t>
            </a:r>
            <a:r>
              <a:rPr lang="en-US" i="1" dirty="0" err="1"/>
              <a:t>i</a:t>
            </a:r>
            <a:r>
              <a:rPr lang="en-US" i="1" dirty="0"/>
              <a:t> theta equals cosine theta plus </a:t>
            </a:r>
            <a:r>
              <a:rPr lang="en-US" i="1" dirty="0" err="1"/>
              <a:t>i</a:t>
            </a:r>
            <a:r>
              <a:rPr lang="en-US" i="1" dirty="0"/>
              <a:t> times sine theta.</a:t>
            </a:r>
            <a:endParaRPr lang="en-US" dirty="0"/>
          </a:p>
          <a:p>
            <a:endParaRPr lang="en-US" dirty="0"/>
          </a:p>
          <a:p>
            <a:r>
              <a:rPr lang="en-US" dirty="0"/>
              <a:t>If we set theta to 90 degrees, </a:t>
            </a:r>
            <a:r>
              <a:rPr lang="en-US" i="1" dirty="0"/>
              <a:t>e to the </a:t>
            </a:r>
            <a:r>
              <a:rPr lang="en-US" i="1" dirty="0" err="1"/>
              <a:t>i</a:t>
            </a:r>
            <a:r>
              <a:rPr lang="en-US" i="1" dirty="0"/>
              <a:t> 90°</a:t>
            </a:r>
            <a:r>
              <a:rPr lang="en-US" dirty="0"/>
              <a:t> gives us </a:t>
            </a:r>
            <a:r>
              <a:rPr lang="en-US" i="1" dirty="0" err="1"/>
              <a:t>i</a:t>
            </a:r>
            <a:r>
              <a:rPr lang="en-US" dirty="0"/>
              <a:t>. You can think of multiplying by </a:t>
            </a:r>
            <a:r>
              <a:rPr lang="en-US" i="1" dirty="0" err="1"/>
              <a:t>i</a:t>
            </a:r>
            <a:r>
              <a:rPr lang="en-US" dirty="0"/>
              <a:t> as rotating a vector by 90 degrees in the complex plane. For example, if we start with the unit vector at 1 on the real axis and multiply by </a:t>
            </a:r>
            <a:r>
              <a:rPr lang="en-US" i="1" dirty="0" err="1"/>
              <a:t>i</a:t>
            </a:r>
            <a:r>
              <a:rPr lang="en-US" dirty="0"/>
              <a:t>, it rotates to point straight up along the imaginary axis.</a:t>
            </a:r>
          </a:p>
          <a:p>
            <a:endParaRPr lang="en-US" dirty="0"/>
          </a:p>
          <a:p>
            <a:r>
              <a:rPr lang="en-US" dirty="0"/>
              <a:t>If we multiply by </a:t>
            </a:r>
            <a:r>
              <a:rPr lang="en-US" i="1" dirty="0" err="1"/>
              <a:t>i</a:t>
            </a:r>
            <a:r>
              <a:rPr lang="en-US" dirty="0"/>
              <a:t> again — another 90-degree rotation — we end up at negative 1 on the real axis. In other words, </a:t>
            </a:r>
            <a:r>
              <a:rPr lang="en-US" i="1" dirty="0" err="1"/>
              <a:t>i</a:t>
            </a:r>
            <a:r>
              <a:rPr lang="en-US" i="1" dirty="0"/>
              <a:t> times </a:t>
            </a:r>
            <a:r>
              <a:rPr lang="en-US" i="1" dirty="0" err="1"/>
              <a:t>i</a:t>
            </a:r>
            <a:r>
              <a:rPr lang="en-US" i="1" dirty="0"/>
              <a:t> equals –1</a:t>
            </a:r>
            <a:r>
              <a:rPr lang="en-US" dirty="0"/>
              <a:t>. That’s the origin of the idea that </a:t>
            </a:r>
            <a:r>
              <a:rPr lang="en-US" i="1" dirty="0" err="1"/>
              <a:t>i</a:t>
            </a:r>
            <a:r>
              <a:rPr lang="en-US" dirty="0"/>
              <a:t> is the square root of negative one.</a:t>
            </a:r>
          </a:p>
          <a:p>
            <a:endParaRPr lang="en-US" dirty="0"/>
          </a:p>
          <a:p>
            <a:r>
              <a:rPr lang="en-US" dirty="0"/>
              <a:t>More generally, multiplying by </a:t>
            </a:r>
            <a:r>
              <a:rPr lang="en-US" i="1" dirty="0"/>
              <a:t>e to the </a:t>
            </a:r>
            <a:r>
              <a:rPr lang="en-US" i="1" dirty="0" err="1"/>
              <a:t>i</a:t>
            </a:r>
            <a:r>
              <a:rPr lang="en-US" i="1" dirty="0"/>
              <a:t> theta</a:t>
            </a:r>
            <a:r>
              <a:rPr lang="en-US" dirty="0"/>
              <a:t> rotates a vector by an angle theta, while multiplying by a real number </a:t>
            </a:r>
            <a:r>
              <a:rPr lang="en-US" i="1" dirty="0"/>
              <a:t>r</a:t>
            </a:r>
            <a:r>
              <a:rPr lang="en-US" dirty="0"/>
              <a:t> simply scales its length. This gives a very natural, visual way to think about complex multiplication — scaling changes the magnitude, and the exponential term changes the direction.</a:t>
            </a:r>
          </a:p>
          <a:p>
            <a:endParaRPr lang="en-US" dirty="0"/>
          </a:p>
          <a:p>
            <a:r>
              <a:rPr lang="en-US" dirty="0"/>
              <a:t>Addition is also straightforward: if you have two complex numbers, </a:t>
            </a:r>
            <a:r>
              <a:rPr lang="en-US" i="1" dirty="0"/>
              <a:t>u</a:t>
            </a:r>
            <a:r>
              <a:rPr lang="en-US" dirty="0"/>
              <a:t> and </a:t>
            </a:r>
            <a:r>
              <a:rPr lang="en-US" i="1" dirty="0"/>
              <a:t>v</a:t>
            </a:r>
            <a:r>
              <a:rPr lang="en-US" dirty="0"/>
              <a:t>, you add their real parts and their imaginary parts separately. Graphically, that’s just adding two vectors tip-to-tail to get </a:t>
            </a:r>
            <a:r>
              <a:rPr lang="en-US" i="1" dirty="0"/>
              <a:t>u plus v</a:t>
            </a:r>
            <a:r>
              <a:rPr lang="en-US" dirty="0"/>
              <a:t>.</a:t>
            </a:r>
          </a:p>
          <a:p>
            <a:r>
              <a:rPr lang="en-US" dirty="0"/>
              <a:t>With these rules for addition and multiplication, we have a complete algebraic system for complex numbers. And this system is extremely powerful for representing sinusoidal waves — the building blocks of Fourier analysis — as well as for solving wave equations in fields like ultrasound and electromagnetics.</a:t>
            </a:r>
          </a:p>
          <a:p>
            <a:endParaRPr lang="en-US" dirty="0"/>
          </a:p>
          <a:p>
            <a:r>
              <a:rPr lang="en-US" dirty="0"/>
              <a:t>This is why the phase representation, using complex numbers, is such a fundamental tool in engineering and physics.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254528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see how phase, or phasor, representation applies directly to a capacitor’s voltage–current relationship.</a:t>
            </a:r>
          </a:p>
          <a:p>
            <a:r>
              <a:rPr lang="en-US" dirty="0"/>
              <a:t>In basic DC circuits, Ohm’s Law tells us that voltage equals current times resistance. But for a capacitor, we normally describe the relationship in terms of a derivative or an integral — for example, </a:t>
            </a:r>
            <a:r>
              <a:rPr lang="en-US" i="1" dirty="0" err="1"/>
              <a:t>i</a:t>
            </a:r>
            <a:r>
              <a:rPr lang="en-US" i="1" dirty="0"/>
              <a:t> equals C times dv over dt</a:t>
            </a:r>
            <a:r>
              <a:rPr lang="en-US" dirty="0"/>
              <a:t>.</a:t>
            </a:r>
          </a:p>
          <a:p>
            <a:endParaRPr lang="en-US" dirty="0"/>
          </a:p>
          <a:p>
            <a:r>
              <a:rPr lang="en-US" dirty="0"/>
              <a:t>However, when we work in the phasor domain, something elegant happens. The derivative operation in the time domain becomes a simple multiplication by </a:t>
            </a:r>
            <a:r>
              <a:rPr lang="en-US" i="1" dirty="0"/>
              <a:t>j omega</a:t>
            </a:r>
            <a:r>
              <a:rPr lang="en-US" dirty="0"/>
              <a:t> in the frequency domain. This means that, for sinusoidal signals, the voltage–current relationship for a capacitor can look just like Ohm’s Law — except that instead of a real resistance, we have a complex quantity called impedance.</a:t>
            </a:r>
          </a:p>
          <a:p>
            <a:r>
              <a:rPr lang="en-US" dirty="0"/>
              <a:t>Here’s the key point: in any linear circuit made up of resistors, capacitors, and inductors, if we drive it with a pure sinusoidal signal, the output will also be a sinusoid at the exact same frequency. The amplitude may change, and the waveform may shift in phase, but the frequency remains unchanged.</a:t>
            </a:r>
          </a:p>
          <a:p>
            <a:endParaRPr lang="en-US" dirty="0"/>
          </a:p>
          <a:p>
            <a:r>
              <a:rPr lang="en-US" dirty="0"/>
              <a:t>For example, suppose the voltage across a capacitor is </a:t>
            </a:r>
            <a:r>
              <a:rPr lang="en-US" i="1" dirty="0"/>
              <a:t>A cosine omega t</a:t>
            </a:r>
            <a:r>
              <a:rPr lang="en-US" dirty="0"/>
              <a:t>. Differentiating this to find the current shifts the waveform by 90 degrees and multiplies its amplitude by </a:t>
            </a:r>
            <a:r>
              <a:rPr lang="en-US" i="1" dirty="0"/>
              <a:t>C omega</a:t>
            </a:r>
            <a:r>
              <a:rPr lang="en-US" dirty="0"/>
              <a:t>. In phasor notation, this phase shift is written as “at an angle of + 90 degrees.”</a:t>
            </a:r>
          </a:p>
          <a:p>
            <a:r>
              <a:rPr lang="en-US" dirty="0"/>
              <a:t>Finally, in the phasor domain, the capacitor’s impedance is </a:t>
            </a:r>
            <a:r>
              <a:rPr lang="en-US" i="1" dirty="0"/>
              <a:t>1 over j omega C</a:t>
            </a:r>
            <a:r>
              <a:rPr lang="en-US" dirty="0"/>
              <a:t>. That’s directly analogous to resistance in Ohm’s Law — except here it’s a complex value, reflecting the fact that voltage and current are out of phase.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36900176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eaLnBrk="1" hangingPunct="1">
              <a:defRPr/>
            </a:pPr>
            <a:fld id="{E7041C7F-A4FF-4BE7-AD4C-A86E6837A0D2}"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557738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eaLnBrk="1" hangingPunct="1">
              <a:defRPr/>
            </a:pPr>
            <a:fld id="{8DD1CDBA-16D1-4084-9864-D267B3479761}"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42000324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eaLnBrk="1" hangingPunct="1">
              <a:defRPr/>
            </a:pPr>
            <a:fld id="{D14B5271-202C-4A26-B90B-C1233BFF2904}"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3805737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44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9812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eaLnBrk="1" hangingPunct="1">
              <a:defRPr/>
            </a:pPr>
            <a:fld id="{578054F9-CAAE-4978-8376-B63AB2440FA4}"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16084804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8"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9" name="Rectangle 6"/>
          <p:cNvSpPr>
            <a:spLocks noGrp="1" noChangeArrowheads="1"/>
          </p:cNvSpPr>
          <p:nvPr>
            <p:ph type="sldNum" sz="quarter" idx="12"/>
          </p:nvPr>
        </p:nvSpPr>
        <p:spPr>
          <a:ln/>
        </p:spPr>
        <p:txBody>
          <a:bodyPr/>
          <a:lstStyle>
            <a:lvl1pPr>
              <a:defRPr/>
            </a:lvl1pPr>
          </a:lstStyle>
          <a:p>
            <a:pPr eaLnBrk="1" hangingPunct="1">
              <a:defRPr/>
            </a:pPr>
            <a:fld id="{3494DA29-E2F9-4388-94FB-265C5DE2BE5D}"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37676868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4"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6"/>
          <p:cNvSpPr>
            <a:spLocks noGrp="1" noChangeArrowheads="1"/>
          </p:cNvSpPr>
          <p:nvPr>
            <p:ph type="sldNum" sz="quarter" idx="12"/>
          </p:nvPr>
        </p:nvSpPr>
        <p:spPr>
          <a:ln/>
        </p:spPr>
        <p:txBody>
          <a:bodyPr/>
          <a:lstStyle>
            <a:lvl1pPr>
              <a:defRPr/>
            </a:lvl1pPr>
          </a:lstStyle>
          <a:p>
            <a:pPr eaLnBrk="1" hangingPunct="1">
              <a:defRPr/>
            </a:pPr>
            <a:fld id="{B4893EF9-DDDD-42FD-B421-6C2B1A1C1E8A}"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34489430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3"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4" name="Rectangle 6"/>
          <p:cNvSpPr>
            <a:spLocks noGrp="1" noChangeArrowheads="1"/>
          </p:cNvSpPr>
          <p:nvPr>
            <p:ph type="sldNum" sz="quarter" idx="12"/>
          </p:nvPr>
        </p:nvSpPr>
        <p:spPr>
          <a:ln/>
        </p:spPr>
        <p:txBody>
          <a:bodyPr/>
          <a:lstStyle>
            <a:lvl1pPr>
              <a:defRPr/>
            </a:lvl1pPr>
          </a:lstStyle>
          <a:p>
            <a:pPr eaLnBrk="1" hangingPunct="1">
              <a:defRPr/>
            </a:pPr>
            <a:fld id="{82EF349C-D42F-4A25-9750-E3CE2C57D0E0}"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482793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eaLnBrk="1" hangingPunct="1">
              <a:defRPr/>
            </a:pPr>
            <a:fld id="{DFF4761D-7E1B-48A1-BBCE-4DA8F8E921FC}"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4289399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7" name="Rectangle 6"/>
          <p:cNvSpPr>
            <a:spLocks noGrp="1" noChangeArrowheads="1"/>
          </p:cNvSpPr>
          <p:nvPr>
            <p:ph type="sldNum" sz="quarter" idx="12"/>
          </p:nvPr>
        </p:nvSpPr>
        <p:spPr>
          <a:ln/>
        </p:spPr>
        <p:txBody>
          <a:bodyPr/>
          <a:lstStyle>
            <a:lvl1pPr>
              <a:defRPr/>
            </a:lvl1pPr>
          </a:lstStyle>
          <a:p>
            <a:pPr eaLnBrk="1" hangingPunct="1">
              <a:defRPr/>
            </a:pPr>
            <a:fld id="{619AB6E4-F43B-42D0-BDB4-732DC8AC5C83}"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7205264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eaLnBrk="1" hangingPunct="1">
              <a:defRPr/>
            </a:pPr>
            <a:fld id="{2C3705E6-D234-4524-B367-EA4246063431}"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1289331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6800" y="6096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14400" y="6096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eaLnBrk="1" hangingPunct="1">
              <a:defRPr/>
            </a:pPr>
            <a:endParaRPr lang="en-US">
              <a:solidFill>
                <a:srgbClr val="FFFFFF"/>
              </a:solidFill>
              <a:ea typeface="+mn-ea"/>
            </a:endParaRPr>
          </a:p>
        </p:txBody>
      </p:sp>
      <p:sp>
        <p:nvSpPr>
          <p:cNvPr id="5" name="Rectangle 5"/>
          <p:cNvSpPr>
            <a:spLocks noGrp="1" noChangeArrowheads="1"/>
          </p:cNvSpPr>
          <p:nvPr>
            <p:ph type="ftr" sz="quarter" idx="11"/>
          </p:nvPr>
        </p:nvSpPr>
        <p:spPr>
          <a:ln/>
        </p:spPr>
        <p:txBody>
          <a:bodyPr/>
          <a:lstStyle>
            <a:lvl1pPr>
              <a:defRPr/>
            </a:lvl1pPr>
          </a:lstStyle>
          <a:p>
            <a:pPr eaLnBrk="1" hangingPunct="1">
              <a:defRPr/>
            </a:pPr>
            <a:endParaRPr lang="en-US">
              <a:solidFill>
                <a:srgbClr val="FFFFFF"/>
              </a:solidFill>
              <a:ea typeface="+mn-ea"/>
            </a:endParaRPr>
          </a:p>
        </p:txBody>
      </p:sp>
      <p:sp>
        <p:nvSpPr>
          <p:cNvPr id="6" name="Rectangle 6"/>
          <p:cNvSpPr>
            <a:spLocks noGrp="1" noChangeArrowheads="1"/>
          </p:cNvSpPr>
          <p:nvPr>
            <p:ph type="sldNum" sz="quarter" idx="12"/>
          </p:nvPr>
        </p:nvSpPr>
        <p:spPr>
          <a:ln/>
        </p:spPr>
        <p:txBody>
          <a:bodyPr/>
          <a:lstStyle>
            <a:lvl1pPr>
              <a:defRPr/>
            </a:lvl1pPr>
          </a:lstStyle>
          <a:p>
            <a:pPr eaLnBrk="1" hangingPunct="1">
              <a:defRPr/>
            </a:pPr>
            <a:fld id="{25692001-09FE-4C17-A5C6-2921806D3920}"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21309891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40182249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marL="457200" indent="-457200">
              <a:buClrTx/>
              <a:buFont typeface="Arial" panose="020B0604020202020204" pitchFamily="34" charset="0"/>
              <a:buChar char="•"/>
              <a:defRPr b="1"/>
            </a:lvl1pPr>
          </a:lstStyle>
          <a:p>
            <a:pPr lvl="0"/>
            <a:r>
              <a:rPr lang="en-US" dirty="0"/>
              <a:t>Click to edit Master text styles</a:t>
            </a:r>
          </a:p>
        </p:txBody>
      </p:sp>
    </p:spTree>
    <p:extLst>
      <p:ext uri="{BB962C8B-B14F-4D97-AF65-F5344CB8AC3E}">
        <p14:creationId xmlns:p14="http://schemas.microsoft.com/office/powerpoint/2010/main" val="5439104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6569261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1429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4774915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409932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972800" y="6561667"/>
            <a:ext cx="1219200" cy="296333"/>
          </a:xfrm>
          <a:prstGeom prst="rect">
            <a:avLst/>
          </a:prstGeom>
        </p:spPr>
        <p:txBody>
          <a:bodyPr/>
          <a:lstStyle>
            <a:lvl1pPr algn="r">
              <a:defRPr sz="1200">
                <a:solidFill>
                  <a:srgbClr val="00B050"/>
                </a:solidFill>
              </a:defRPr>
            </a:lvl1pPr>
          </a:lstStyle>
          <a:p>
            <a:pPr>
              <a:defRPr/>
            </a:pPr>
            <a:fld id="{CC251E47-B223-48F4-A299-CE4A766087D6}" type="slidenum">
              <a:rPr lang="en-US" smtClean="0">
                <a:ea typeface="ＭＳ Ｐゴシック"/>
                <a:cs typeface="Times New Roman" pitchFamily="18" charset="0"/>
              </a:rPr>
              <a:pPr>
                <a:defRPr/>
              </a:pPr>
              <a:t>‹#›</a:t>
            </a:fld>
            <a:endParaRPr lang="en-US" dirty="0">
              <a:ea typeface="ＭＳ Ｐゴシック"/>
              <a:cs typeface="Times New Roman" pitchFamily="18" charset="0"/>
            </a:endParaRPr>
          </a:p>
        </p:txBody>
      </p:sp>
    </p:spTree>
    <p:extLst>
      <p:ext uri="{BB962C8B-B14F-4D97-AF65-F5344CB8AC3E}">
        <p14:creationId xmlns:p14="http://schemas.microsoft.com/office/powerpoint/2010/main" val="1877180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8129659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021989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157450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315921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74854499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2639605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37686287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8779563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72011448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603253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CC251E47-B223-48F4-A299-CE4A766087D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6885939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826331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62632122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4715928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96477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60960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981200"/>
            <a:ext cx="1036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eaLnBrk="1" hangingPunct="1">
              <a:defRPr/>
            </a:pPr>
            <a:endParaRPr lang="en-US">
              <a:solidFill>
                <a:srgbClr val="FFFFFF"/>
              </a:solidFill>
              <a:ea typeface="+mn-ea"/>
            </a:endParaRPr>
          </a:p>
        </p:txBody>
      </p:sp>
      <p:sp>
        <p:nvSpPr>
          <p:cNvPr id="1029" name="Rectangle 5"/>
          <p:cNvSpPr>
            <a:spLocks noGrp="1" noChangeArrowheads="1"/>
          </p:cNvSpPr>
          <p:nvPr>
            <p:ph type="ftr" sz="quarter" idx="3"/>
          </p:nvPr>
        </p:nvSpPr>
        <p:spPr bwMode="auto">
          <a:xfrm>
            <a:off x="4165600" y="6248400"/>
            <a:ext cx="3860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eaLnBrk="1" hangingPunct="1">
              <a:defRPr/>
            </a:pPr>
            <a:endParaRPr lang="en-US">
              <a:solidFill>
                <a:srgbClr val="FFFFFF"/>
              </a:solidFill>
              <a:ea typeface="+mn-ea"/>
            </a:endParaRPr>
          </a:p>
        </p:txBody>
      </p:sp>
      <p:sp>
        <p:nvSpPr>
          <p:cNvPr id="1030" name="Rectangle 6"/>
          <p:cNvSpPr>
            <a:spLocks noGrp="1" noChangeArrowheads="1"/>
          </p:cNvSpPr>
          <p:nvPr>
            <p:ph type="sldNum" sz="quarter" idx="4"/>
          </p:nvPr>
        </p:nvSpPr>
        <p:spPr bwMode="auto">
          <a:xfrm>
            <a:off x="8737600" y="62484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eaLnBrk="1" hangingPunct="1">
              <a:defRPr/>
            </a:pPr>
            <a:fld id="{5309E1D7-465D-4055-9A09-069CD08CAF80}" type="slidenum">
              <a:rPr lang="en-US" smtClean="0">
                <a:solidFill>
                  <a:srgbClr val="FFFFFF"/>
                </a:solidFill>
                <a:ea typeface="+mn-ea"/>
              </a:rPr>
              <a:pPr eaLnBrk="1" hangingPunct="1">
                <a:defRPr/>
              </a:pPr>
              <a:t>‹#›</a:t>
            </a:fld>
            <a:endParaRPr lang="en-US">
              <a:solidFill>
                <a:srgbClr val="FFFFFF"/>
              </a:solidFill>
              <a:ea typeface="+mn-ea"/>
            </a:endParaRPr>
          </a:p>
        </p:txBody>
      </p:sp>
    </p:spTree>
    <p:extLst>
      <p:ext uri="{BB962C8B-B14F-4D97-AF65-F5344CB8AC3E}">
        <p14:creationId xmlns:p14="http://schemas.microsoft.com/office/powerpoint/2010/main" val="1229984678"/>
      </p:ext>
    </p:extLst>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5094988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9659243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8.bin"/><Relationship Id="rId3" Type="http://schemas.openxmlformats.org/officeDocument/2006/relationships/notesSlide" Target="../notesSlides/notesSlide10.xml"/><Relationship Id="rId7" Type="http://schemas.openxmlformats.org/officeDocument/2006/relationships/image" Target="../media/image35.wmf"/><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oleObject" Target="../embeddings/oleObject17.bin"/><Relationship Id="rId5" Type="http://schemas.openxmlformats.org/officeDocument/2006/relationships/image" Target="../media/image34.wmf"/><Relationship Id="rId10" Type="http://schemas.openxmlformats.org/officeDocument/2006/relationships/image" Target="../media/image20.png"/><Relationship Id="rId4" Type="http://schemas.openxmlformats.org/officeDocument/2006/relationships/oleObject" Target="../embeddings/oleObject16.bin"/><Relationship Id="rId9" Type="http://schemas.openxmlformats.org/officeDocument/2006/relationships/image" Target="../media/image36.wmf"/></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3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emf"/><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47.wmf"/><Relationship Id="rId5" Type="http://schemas.openxmlformats.org/officeDocument/2006/relationships/oleObject" Target="../embeddings/oleObject21.bin"/><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notesSlide" Target="../notesSlides/notesSlide25.xml"/><Relationship Id="rId1" Type="http://schemas.openxmlformats.org/officeDocument/2006/relationships/slideLayout" Target="../slideLayouts/slideLayout24.xml"/><Relationship Id="rId5" Type="http://schemas.openxmlformats.org/officeDocument/2006/relationships/image" Target="../media/image58.wmf"/><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2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gif"/></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8.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4.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hyperlink" Target="http://www.rfcafe.com/references/electrical/opamps.htm"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2.xml"/><Relationship Id="rId1" Type="http://schemas.openxmlformats.org/officeDocument/2006/relationships/slideLayout" Target="../slideLayouts/slideLayout24.xml"/><Relationship Id="rId4" Type="http://schemas.openxmlformats.org/officeDocument/2006/relationships/image" Target="../media/image70.jpe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5.xm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3" Type="http://schemas.openxmlformats.org/officeDocument/2006/relationships/hyperlink" Target="https://upload.wikimedia.org/wikipedia/commons/a/a9/Complete_neuron_cell_diagram_en.svg" TargetMode="External"/><Relationship Id="rId2" Type="http://schemas.openxmlformats.org/officeDocument/2006/relationships/notesSlide" Target="../notesSlides/notesSlide36.xml"/><Relationship Id="rId1" Type="http://schemas.openxmlformats.org/officeDocument/2006/relationships/slideLayout" Target="../slideLayouts/slideLayout35.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7.xml"/><Relationship Id="rId1" Type="http://schemas.openxmlformats.org/officeDocument/2006/relationships/slideLayout" Target="../slideLayouts/slideLayout35.xml"/><Relationship Id="rId4" Type="http://schemas.openxmlformats.org/officeDocument/2006/relationships/hyperlink" Target="https://www.tutorialspoint.com/artificial_intelligence/artificial_intelligence_neural_networks.ht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35.xml"/><Relationship Id="rId5" Type="http://schemas.openxmlformats.org/officeDocument/2006/relationships/image" Target="../media/image20.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35.xml"/><Relationship Id="rId4" Type="http://schemas.openxmlformats.org/officeDocument/2006/relationships/hyperlink" Target="https://www.extremetech.com/extreme/215170-artificial-neural-networks-are-changing-the-world-what-are-the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asimovinstitute.org/neural-network-zoo/" TargetMode="External"/><Relationship Id="rId2" Type="http://schemas.openxmlformats.org/officeDocument/2006/relationships/notesSlide" Target="../notesSlides/notesSlide41.xml"/><Relationship Id="rId1" Type="http://schemas.openxmlformats.org/officeDocument/2006/relationships/slideLayout" Target="../slideLayouts/slideLayout35.xml"/><Relationship Id="rId4" Type="http://schemas.openxmlformats.org/officeDocument/2006/relationships/image" Target="../media/image7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35.xml"/><Relationship Id="rId4" Type="http://schemas.openxmlformats.org/officeDocument/2006/relationships/image" Target="../media/image81.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ai-society/hello-gradient-descent-ef74434bdfa5" TargetMode="External"/><Relationship Id="rId2" Type="http://schemas.openxmlformats.org/officeDocument/2006/relationships/notesSlide" Target="../notesSlides/notesSlide45.xml"/><Relationship Id="rId1" Type="http://schemas.openxmlformats.org/officeDocument/2006/relationships/slideLayout" Target="../slideLayouts/slideLayout35.xml"/><Relationship Id="rId5" Type="http://schemas.openxmlformats.org/officeDocument/2006/relationships/image" Target="../media/image83.png"/><Relationship Id="rId4" Type="http://schemas.openxmlformats.org/officeDocument/2006/relationships/hyperlink" Target="http://blog.manfredas.com/backpropagation-tutorial/#more-848"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log.manfredas.com/backpropagation-tutorial/#more-848" TargetMode="External"/><Relationship Id="rId2" Type="http://schemas.openxmlformats.org/officeDocument/2006/relationships/notesSlide" Target="../notesSlides/notesSlide46.xml"/><Relationship Id="rId1" Type="http://schemas.openxmlformats.org/officeDocument/2006/relationships/slideLayout" Target="../slideLayouts/slideLayout35.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7.xml"/><Relationship Id="rId1" Type="http://schemas.openxmlformats.org/officeDocument/2006/relationships/slideLayout" Target="../slideLayouts/slideLayout3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hyperlink" Target="http://ieeexplore.ieee.org/document/773311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8.xml"/><Relationship Id="rId1" Type="http://schemas.openxmlformats.org/officeDocument/2006/relationships/slideLayout" Target="../slideLayouts/slideLayout35.xml"/><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9.xml"/><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gif"/></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90.wmf"/><Relationship Id="rId7" Type="http://schemas.openxmlformats.org/officeDocument/2006/relationships/image" Target="../media/image94.wmf"/><Relationship Id="rId2" Type="http://schemas.openxmlformats.org/officeDocument/2006/relationships/notesSlide" Target="../notesSlides/notesSlide50.xml"/><Relationship Id="rId1" Type="http://schemas.openxmlformats.org/officeDocument/2006/relationships/slideLayout" Target="../slideLayouts/slideLayout40.xml"/><Relationship Id="rId6" Type="http://schemas.openxmlformats.org/officeDocument/2006/relationships/image" Target="../media/image93.wmf"/><Relationship Id="rId5" Type="http://schemas.openxmlformats.org/officeDocument/2006/relationships/image" Target="../media/image92.wmf"/><Relationship Id="rId4" Type="http://schemas.openxmlformats.org/officeDocument/2006/relationships/image" Target="../media/image91.wmf"/><Relationship Id="rId9" Type="http://schemas.openxmlformats.org/officeDocument/2006/relationships/hyperlink" Target="http://ieeexplore.ieee.org/document/7733110/"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oleObject" Target="../embeddings/oleObject1.bin"/><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wmf"/><Relationship Id="rId11" Type="http://schemas.openxmlformats.org/officeDocument/2006/relationships/image" Target="../media/image21.wmf"/><Relationship Id="rId5" Type="http://schemas.openxmlformats.org/officeDocument/2006/relationships/oleObject" Target="../embeddings/oleObject2.bin"/><Relationship Id="rId10" Type="http://schemas.openxmlformats.org/officeDocument/2006/relationships/oleObject" Target="../embeddings/oleObject3.bin"/><Relationship Id="rId4" Type="http://schemas.openxmlformats.org/officeDocument/2006/relationships/image" Target="../media/image16.wmf"/><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oleObject" Target="../embeddings/oleObject9.bin"/><Relationship Id="rId18" Type="http://schemas.openxmlformats.org/officeDocument/2006/relationships/image" Target="../media/image29.wmf"/><Relationship Id="rId3" Type="http://schemas.openxmlformats.org/officeDocument/2006/relationships/oleObject" Target="../embeddings/oleObject4.bin"/><Relationship Id="rId7" Type="http://schemas.openxmlformats.org/officeDocument/2006/relationships/oleObject" Target="../embeddings/oleObject6.bin"/><Relationship Id="rId12" Type="http://schemas.openxmlformats.org/officeDocument/2006/relationships/image" Target="../media/image26.wmf"/><Relationship Id="rId17" Type="http://schemas.openxmlformats.org/officeDocument/2006/relationships/oleObject" Target="../embeddings/oleObject11.bin"/><Relationship Id="rId2" Type="http://schemas.openxmlformats.org/officeDocument/2006/relationships/notesSlide" Target="../notesSlides/notesSlide8.xml"/><Relationship Id="rId16" Type="http://schemas.openxmlformats.org/officeDocument/2006/relationships/image" Target="../media/image28.wmf"/><Relationship Id="rId20" Type="http://schemas.openxmlformats.org/officeDocument/2006/relationships/image" Target="../media/image30.wmf"/><Relationship Id="rId1" Type="http://schemas.openxmlformats.org/officeDocument/2006/relationships/slideLayout" Target="../slideLayouts/slideLayout2.xml"/><Relationship Id="rId6" Type="http://schemas.openxmlformats.org/officeDocument/2006/relationships/image" Target="../media/image23.wmf"/><Relationship Id="rId11" Type="http://schemas.openxmlformats.org/officeDocument/2006/relationships/oleObject" Target="../embeddings/oleObject8.bin"/><Relationship Id="rId5" Type="http://schemas.openxmlformats.org/officeDocument/2006/relationships/oleObject" Target="../embeddings/oleObject5.bin"/><Relationship Id="rId15" Type="http://schemas.openxmlformats.org/officeDocument/2006/relationships/oleObject" Target="../embeddings/oleObject10.bin"/><Relationship Id="rId10" Type="http://schemas.openxmlformats.org/officeDocument/2006/relationships/image" Target="../media/image25.wmf"/><Relationship Id="rId19" Type="http://schemas.openxmlformats.org/officeDocument/2006/relationships/oleObject" Target="../embeddings/oleObject12.bin"/><Relationship Id="rId4" Type="http://schemas.openxmlformats.org/officeDocument/2006/relationships/image" Target="../media/image22.wmf"/><Relationship Id="rId9" Type="http://schemas.openxmlformats.org/officeDocument/2006/relationships/oleObject" Target="../embeddings/oleObject7.bin"/><Relationship Id="rId14" Type="http://schemas.openxmlformats.org/officeDocument/2006/relationships/image" Target="../media/image27.wmf"/></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notesSlide" Target="../notesSlides/notesSlide9.xml"/><Relationship Id="rId7" Type="http://schemas.openxmlformats.org/officeDocument/2006/relationships/image" Target="../media/image32.wmf"/><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oleObject" Target="../embeddings/oleObject14.bin"/><Relationship Id="rId5" Type="http://schemas.openxmlformats.org/officeDocument/2006/relationships/image" Target="../media/image31.wmf"/><Relationship Id="rId10" Type="http://schemas.openxmlformats.org/officeDocument/2006/relationships/image" Target="../media/image20.png"/><Relationship Id="rId4" Type="http://schemas.openxmlformats.org/officeDocument/2006/relationships/oleObject" Target="../embeddings/oleObject13.bin"/><Relationship Id="rId9" Type="http://schemas.openxmlformats.org/officeDocument/2006/relationships/image" Target="../media/image3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10: Network</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V-I Relationship for Inductor</a:t>
            </a:r>
          </a:p>
        </p:txBody>
      </p:sp>
      <p:graphicFrame>
        <p:nvGraphicFramePr>
          <p:cNvPr id="4" name="Object 3"/>
          <p:cNvGraphicFramePr>
            <a:graphicFrameLocks noChangeAspect="1"/>
          </p:cNvGraphicFramePr>
          <p:nvPr>
            <p:extLst>
              <p:ext uri="{D42A27DB-BD31-4B8C-83A1-F6EECF244321}">
                <p14:modId xmlns:p14="http://schemas.microsoft.com/office/powerpoint/2010/main" val="1978127439"/>
              </p:ext>
            </p:extLst>
          </p:nvPr>
        </p:nvGraphicFramePr>
        <p:xfrm>
          <a:off x="873319" y="1273175"/>
          <a:ext cx="4762500" cy="3719513"/>
        </p:xfrm>
        <a:graphic>
          <a:graphicData uri="http://schemas.openxmlformats.org/presentationml/2006/ole">
            <mc:AlternateContent xmlns:mc="http://schemas.openxmlformats.org/markup-compatibility/2006">
              <mc:Choice xmlns:v="urn:schemas-microsoft-com:vml" Requires="v">
                <p:oleObj name="Equation" r:id="rId4" imgW="3174840" imgH="2705040" progId="Equation.DSMT4">
                  <p:embed/>
                </p:oleObj>
              </mc:Choice>
              <mc:Fallback>
                <p:oleObj name="Equation" r:id="rId4" imgW="3174840" imgH="2705040" progId="Equation.DSMT4">
                  <p:embed/>
                  <p:pic>
                    <p:nvPicPr>
                      <p:cNvPr id="0" name=""/>
                      <p:cNvPicPr>
                        <a:picLocks noChangeAspect="1" noChangeArrowheads="1"/>
                      </p:cNvPicPr>
                      <p:nvPr/>
                    </p:nvPicPr>
                    <p:blipFill>
                      <a:blip r:embed="rId5"/>
                      <a:srcRect/>
                      <a:stretch>
                        <a:fillRect/>
                      </a:stretch>
                    </p:blipFill>
                    <p:spPr bwMode="auto">
                      <a:xfrm>
                        <a:off x="873319" y="1273175"/>
                        <a:ext cx="4762500" cy="3719513"/>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315712647"/>
              </p:ext>
            </p:extLst>
          </p:nvPr>
        </p:nvGraphicFramePr>
        <p:xfrm>
          <a:off x="920944" y="5716588"/>
          <a:ext cx="1543050" cy="401637"/>
        </p:xfrm>
        <a:graphic>
          <a:graphicData uri="http://schemas.openxmlformats.org/presentationml/2006/ole">
            <mc:AlternateContent xmlns:mc="http://schemas.openxmlformats.org/markup-compatibility/2006">
              <mc:Choice xmlns:v="urn:schemas-microsoft-com:vml" Requires="v">
                <p:oleObj name="Equation" r:id="rId6" imgW="1028520" imgH="291960" progId="Equation.DSMT4">
                  <p:embed/>
                </p:oleObj>
              </mc:Choice>
              <mc:Fallback>
                <p:oleObj name="Equation" r:id="rId6" imgW="1028520" imgH="291960" progId="Equation.DSMT4">
                  <p:embed/>
                  <p:pic>
                    <p:nvPicPr>
                      <p:cNvPr id="0" name=""/>
                      <p:cNvPicPr>
                        <a:picLocks noChangeAspect="1" noChangeArrowheads="1"/>
                      </p:cNvPicPr>
                      <p:nvPr/>
                    </p:nvPicPr>
                    <p:blipFill>
                      <a:blip r:embed="rId7"/>
                      <a:srcRect/>
                      <a:stretch>
                        <a:fillRect/>
                      </a:stretch>
                    </p:blipFill>
                    <p:spPr bwMode="auto">
                      <a:xfrm>
                        <a:off x="920944" y="5716588"/>
                        <a:ext cx="1543050" cy="401637"/>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488170653"/>
              </p:ext>
            </p:extLst>
          </p:nvPr>
        </p:nvGraphicFramePr>
        <p:xfrm>
          <a:off x="6547044" y="1358900"/>
          <a:ext cx="2190750" cy="3579813"/>
        </p:xfrm>
        <a:graphic>
          <a:graphicData uri="http://schemas.openxmlformats.org/presentationml/2006/ole">
            <mc:AlternateContent xmlns:mc="http://schemas.openxmlformats.org/markup-compatibility/2006">
              <mc:Choice xmlns:v="urn:schemas-microsoft-com:vml" Requires="v">
                <p:oleObj name="Equation" r:id="rId8" imgW="1460160" imgH="2603160" progId="Equation.DSMT4">
                  <p:embed/>
                </p:oleObj>
              </mc:Choice>
              <mc:Fallback>
                <p:oleObj name="Equation" r:id="rId8" imgW="1460160" imgH="2603160" progId="Equation.DSMT4">
                  <p:embed/>
                  <p:pic>
                    <p:nvPicPr>
                      <p:cNvPr id="0" name=""/>
                      <p:cNvPicPr>
                        <a:picLocks noChangeAspect="1" noChangeArrowheads="1"/>
                      </p:cNvPicPr>
                      <p:nvPr/>
                    </p:nvPicPr>
                    <p:blipFill>
                      <a:blip r:embed="rId9"/>
                      <a:srcRect/>
                      <a:stretch>
                        <a:fillRect/>
                      </a:stretch>
                    </p:blipFill>
                    <p:spPr bwMode="auto">
                      <a:xfrm>
                        <a:off x="6547044" y="1358900"/>
                        <a:ext cx="2190750" cy="3579813"/>
                      </a:xfrm>
                      <a:prstGeom prst="rect">
                        <a:avLst/>
                      </a:prstGeom>
                      <a:noFill/>
                      <a:ln>
                        <a:noFill/>
                      </a:ln>
                    </p:spPr>
                  </p:pic>
                </p:oleObj>
              </mc:Fallback>
            </mc:AlternateContent>
          </a:graphicData>
        </a:graphic>
      </p:graphicFrame>
      <p:pic>
        <p:nvPicPr>
          <p:cNvPr id="8" name="Picture 12" descr="http://www.magic-emoji.com/emoji/images/83_emoji_iphone_black_diamond_sui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4403429" y="4592565"/>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405509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Rectangle 10"/>
              <p:cNvSpPr/>
              <p:nvPr/>
            </p:nvSpPr>
            <p:spPr>
              <a:xfrm>
                <a:off x="1065816" y="3106616"/>
                <a:ext cx="1613262" cy="1439946"/>
              </a:xfrm>
              <a:prstGeom prst="rect">
                <a:avLst/>
              </a:prstGeom>
            </p:spPr>
            <p:txBody>
              <a:bodyPr wrap="none">
                <a:spAutoFit/>
              </a:bodyPr>
              <a:lstStyle/>
              <a:p>
                <a:pPr eaLnBrk="1" hangingPunct="1">
                  <a:lnSpc>
                    <a:spcPct val="90000"/>
                  </a:lnSpc>
                  <a:defRPr/>
                </a:pPr>
                <a14:m>
                  <m:oMathPara xmlns:m="http://schemas.openxmlformats.org/officeDocument/2006/math">
                    <m:oMathParaPr>
                      <m:jc m:val="left"/>
                    </m:oMathParaPr>
                    <m:oMath xmlns:m="http://schemas.openxmlformats.org/officeDocument/2006/math">
                      <m:sSub>
                        <m:sSubPr>
                          <m:ctrlPr>
                            <a:rPr lang="en-US" i="1">
                              <a:solidFill>
                                <a:srgbClr val="FF0000"/>
                              </a:solidFill>
                              <a:latin typeface="Cambria Math" panose="02040503050406030204" pitchFamily="18" charset="0"/>
                              <a:ea typeface="+mn-ea"/>
                            </a:rPr>
                          </m:ctrlPr>
                        </m:sSubPr>
                        <m:e>
                          <m:r>
                            <a:rPr lang="en-US" b="1" i="1">
                              <a:solidFill>
                                <a:srgbClr val="FF0000"/>
                              </a:solidFill>
                              <a:latin typeface="Cambria Math"/>
                              <a:ea typeface="+mn-ea"/>
                            </a:rPr>
                            <m:t>𝒁</m:t>
                          </m:r>
                        </m:e>
                        <m:sub>
                          <m:r>
                            <a:rPr lang="en-US" i="1">
                              <a:solidFill>
                                <a:srgbClr val="FF0000"/>
                              </a:solidFill>
                              <a:latin typeface="Cambria Math"/>
                              <a:ea typeface="+mn-ea"/>
                            </a:rPr>
                            <m:t>𝑅</m:t>
                          </m:r>
                        </m:sub>
                      </m:sSub>
                      <m:r>
                        <a:rPr lang="en-US" i="1">
                          <a:solidFill>
                            <a:srgbClr val="FF0000"/>
                          </a:solidFill>
                          <a:latin typeface="Cambria Math"/>
                          <a:ea typeface="+mn-ea"/>
                        </a:rPr>
                        <m:t>=</m:t>
                      </m:r>
                      <m:r>
                        <a:rPr lang="en-US" i="1">
                          <a:solidFill>
                            <a:srgbClr val="FF0000"/>
                          </a:solidFill>
                          <a:latin typeface="Cambria Math"/>
                          <a:ea typeface="+mn-ea"/>
                        </a:rPr>
                        <m:t>𝑅</m:t>
                      </m:r>
                    </m:oMath>
                  </m:oMathPara>
                </a14:m>
                <a:endParaRPr lang="en-US" i="1" dirty="0">
                  <a:solidFill>
                    <a:srgbClr val="FF0000"/>
                  </a:solidFill>
                  <a:latin typeface="Cambria Math"/>
                  <a:ea typeface="+mn-ea"/>
                </a:endParaRPr>
              </a:p>
              <a:p>
                <a:pPr eaLnBrk="1" hangingPunct="1">
                  <a:lnSpc>
                    <a:spcPct val="90000"/>
                  </a:lnSpc>
                  <a:defRPr/>
                </a:pPr>
                <a14:m>
                  <m:oMathPara xmlns:m="http://schemas.openxmlformats.org/officeDocument/2006/math">
                    <m:oMathParaPr>
                      <m:jc m:val="left"/>
                    </m:oMathParaPr>
                    <m:oMath xmlns:m="http://schemas.openxmlformats.org/officeDocument/2006/math">
                      <m:r>
                        <a:rPr lang="en-US" i="1">
                          <a:solidFill>
                            <a:srgbClr val="000000"/>
                          </a:solidFill>
                          <a:latin typeface="Cambria Math"/>
                          <a:ea typeface="+mn-ea"/>
                        </a:rPr>
                        <m:t> </m:t>
                      </m:r>
                      <m:sSub>
                        <m:sSubPr>
                          <m:ctrlPr>
                            <a:rPr lang="en-US" i="1">
                              <a:solidFill>
                                <a:srgbClr val="009900"/>
                              </a:solidFill>
                              <a:latin typeface="Cambria Math" panose="02040503050406030204" pitchFamily="18" charset="0"/>
                              <a:ea typeface="+mn-ea"/>
                            </a:rPr>
                          </m:ctrlPr>
                        </m:sSubPr>
                        <m:e>
                          <m:r>
                            <a:rPr lang="en-US" b="1" i="1">
                              <a:solidFill>
                                <a:srgbClr val="009900"/>
                              </a:solidFill>
                              <a:latin typeface="Cambria Math"/>
                              <a:ea typeface="+mn-ea"/>
                            </a:rPr>
                            <m:t>𝒁</m:t>
                          </m:r>
                        </m:e>
                        <m:sub>
                          <m:r>
                            <a:rPr lang="en-US" i="1">
                              <a:solidFill>
                                <a:srgbClr val="009900"/>
                              </a:solidFill>
                              <a:latin typeface="Cambria Math"/>
                              <a:ea typeface="+mn-ea"/>
                            </a:rPr>
                            <m:t>𝐶</m:t>
                          </m:r>
                        </m:sub>
                      </m:sSub>
                      <m:r>
                        <a:rPr lang="en-US" i="1">
                          <a:solidFill>
                            <a:srgbClr val="009900"/>
                          </a:solidFill>
                          <a:latin typeface="Cambria Math"/>
                          <a:ea typeface="+mn-ea"/>
                        </a:rPr>
                        <m:t>=</m:t>
                      </m:r>
                      <m:f>
                        <m:fPr>
                          <m:ctrlPr>
                            <a:rPr lang="en-US" i="1">
                              <a:solidFill>
                                <a:srgbClr val="009900"/>
                              </a:solidFill>
                              <a:latin typeface="Cambria Math" panose="02040503050406030204" pitchFamily="18" charset="0"/>
                              <a:ea typeface="+mn-ea"/>
                            </a:rPr>
                          </m:ctrlPr>
                        </m:fPr>
                        <m:num>
                          <m:r>
                            <a:rPr lang="en-US" i="1">
                              <a:solidFill>
                                <a:srgbClr val="009900"/>
                              </a:solidFill>
                              <a:latin typeface="Cambria Math"/>
                              <a:ea typeface="+mn-ea"/>
                            </a:rPr>
                            <m:t>1</m:t>
                          </m:r>
                        </m:num>
                        <m:den>
                          <m:r>
                            <a:rPr lang="en-US" i="1">
                              <a:solidFill>
                                <a:srgbClr val="009900"/>
                              </a:solidFill>
                              <a:latin typeface="Cambria Math"/>
                              <a:ea typeface="+mn-ea"/>
                            </a:rPr>
                            <m:t>𝑗</m:t>
                          </m:r>
                          <m:r>
                            <a:rPr lang="en-US" i="1">
                              <a:solidFill>
                                <a:srgbClr val="009900"/>
                              </a:solidFill>
                              <a:latin typeface="Cambria Math"/>
                              <a:ea typeface="Cambria Math"/>
                            </a:rPr>
                            <m:t>𝜔</m:t>
                          </m:r>
                          <m:r>
                            <a:rPr lang="en-US" i="1">
                              <a:solidFill>
                                <a:srgbClr val="009900"/>
                              </a:solidFill>
                              <a:latin typeface="Cambria Math"/>
                              <a:ea typeface="Cambria Math"/>
                            </a:rPr>
                            <m:t>𝐶</m:t>
                          </m:r>
                        </m:den>
                      </m:f>
                    </m:oMath>
                  </m:oMathPara>
                </a14:m>
                <a:endParaRPr lang="en-US" dirty="0">
                  <a:solidFill>
                    <a:srgbClr val="000000"/>
                  </a:solidFill>
                  <a:latin typeface="Garamond" pitchFamily="18" charset="0"/>
                  <a:ea typeface="+mn-ea"/>
                  <a:cs typeface="Times New Roman" pitchFamily="18" charset="0"/>
                </a:endParaRPr>
              </a:p>
              <a:p>
                <a:pPr lvl="0" eaLnBrk="1" hangingPunct="1">
                  <a:lnSpc>
                    <a:spcPct val="90000"/>
                  </a:lnSpc>
                  <a:defRPr/>
                </a:pPr>
                <a14:m>
                  <m:oMathPara xmlns:m="http://schemas.openxmlformats.org/officeDocument/2006/math">
                    <m:oMathParaPr>
                      <m:jc m:val="left"/>
                    </m:oMathParaPr>
                    <m:oMath xmlns:m="http://schemas.openxmlformats.org/officeDocument/2006/math">
                      <m:sSub>
                        <m:sSubPr>
                          <m:ctrlPr>
                            <a:rPr lang="en-US" i="1">
                              <a:solidFill>
                                <a:schemeClr val="bg1">
                                  <a:lumMod val="75000"/>
                                </a:schemeClr>
                              </a:solidFill>
                              <a:latin typeface="Cambria Math" panose="02040503050406030204" pitchFamily="18" charset="0"/>
                            </a:rPr>
                          </m:ctrlPr>
                        </m:sSubPr>
                        <m:e>
                          <m:r>
                            <a:rPr lang="en-US" b="1" i="1">
                              <a:solidFill>
                                <a:schemeClr val="bg1">
                                  <a:lumMod val="75000"/>
                                </a:schemeClr>
                              </a:solidFill>
                              <a:latin typeface="Cambria Math"/>
                            </a:rPr>
                            <m:t>𝒁</m:t>
                          </m:r>
                        </m:e>
                        <m:sub>
                          <m:r>
                            <a:rPr lang="en-US" i="1">
                              <a:solidFill>
                                <a:schemeClr val="bg1">
                                  <a:lumMod val="75000"/>
                                </a:schemeClr>
                              </a:solidFill>
                              <a:latin typeface="Cambria Math"/>
                            </a:rPr>
                            <m:t>𝐿</m:t>
                          </m:r>
                        </m:sub>
                      </m:sSub>
                      <m:r>
                        <a:rPr lang="en-US" i="1">
                          <a:solidFill>
                            <a:schemeClr val="bg1">
                              <a:lumMod val="75000"/>
                            </a:schemeClr>
                          </a:solidFill>
                          <a:latin typeface="Cambria Math"/>
                        </a:rPr>
                        <m:t>=</m:t>
                      </m:r>
                      <m:r>
                        <a:rPr lang="en-US" i="1">
                          <a:solidFill>
                            <a:schemeClr val="bg1">
                              <a:lumMod val="75000"/>
                            </a:schemeClr>
                          </a:solidFill>
                          <a:latin typeface="Cambria Math"/>
                        </a:rPr>
                        <m:t>𝑗</m:t>
                      </m:r>
                      <m:r>
                        <a:rPr lang="en-US" i="1">
                          <a:solidFill>
                            <a:schemeClr val="bg1">
                              <a:lumMod val="75000"/>
                            </a:schemeClr>
                          </a:solidFill>
                          <a:latin typeface="Cambria Math"/>
                          <a:ea typeface="Cambria Math"/>
                        </a:rPr>
                        <m:t>𝜔</m:t>
                      </m:r>
                      <m:r>
                        <a:rPr lang="en-US" i="1">
                          <a:solidFill>
                            <a:schemeClr val="bg1">
                              <a:lumMod val="75000"/>
                            </a:schemeClr>
                          </a:solidFill>
                          <a:latin typeface="Cambria Math"/>
                        </a:rPr>
                        <m:t>𝐿</m:t>
                      </m:r>
                    </m:oMath>
                  </m:oMathPara>
                </a14:m>
                <a:endParaRPr lang="en-US" dirty="0">
                  <a:solidFill>
                    <a:srgbClr val="000000"/>
                  </a:solidFill>
                  <a:latin typeface="Garamond" pitchFamily="18" charset="0"/>
                  <a:ea typeface="+mn-ea"/>
                  <a:cs typeface="Times New Roman" pitchFamily="18" charset="0"/>
                </a:endParaRPr>
              </a:p>
            </p:txBody>
          </p:sp>
        </mc:Choice>
        <mc:Fallback xmlns="">
          <p:sp>
            <p:nvSpPr>
              <p:cNvPr id="11" name="Rectangle 10"/>
              <p:cNvSpPr>
                <a:spLocks noRot="1" noChangeAspect="1" noMove="1" noResize="1" noEditPoints="1" noAdjustHandles="1" noChangeArrowheads="1" noChangeShapeType="1" noTextEdit="1"/>
              </p:cNvSpPr>
              <p:nvPr/>
            </p:nvSpPr>
            <p:spPr>
              <a:xfrm>
                <a:off x="1065816" y="3106616"/>
                <a:ext cx="1613262" cy="1439946"/>
              </a:xfrm>
              <a:prstGeom prst="rect">
                <a:avLst/>
              </a:prstGeom>
              <a:blipFill>
                <a:blip r:embed="rId3"/>
                <a:stretch>
                  <a:fillRect l="-1136" b="-4237"/>
                </a:stretch>
              </a:blipFill>
            </p:spPr>
            <p:txBody>
              <a:bodyPr/>
              <a:lstStyle/>
              <a:p>
                <a:r>
                  <a:rPr lang="en-US">
                    <a:noFill/>
                  </a:rPr>
                  <a:t> </a:t>
                </a:r>
              </a:p>
            </p:txBody>
          </p:sp>
        </mc:Fallback>
      </mc:AlternateContent>
      <p:sp>
        <p:nvSpPr>
          <p:cNvPr id="15" name="Title 1"/>
          <p:cNvSpPr txBox="1">
            <a:spLocks/>
          </p:cNvSpPr>
          <p:nvPr/>
        </p:nvSpPr>
        <p:spPr>
          <a:xfrm>
            <a:off x="1676400" y="152400"/>
            <a:ext cx="8839200" cy="838200"/>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a:lstStyle>
          <a:p>
            <a:r>
              <a:rPr lang="en-US" altLang="en-US" sz="4000" b="1" kern="0" dirty="0">
                <a:solidFill>
                  <a:schemeClr val="bg2"/>
                </a:solidFill>
                <a:latin typeface="Arial" panose="020B0604020202020204" pitchFamily="34" charset="0"/>
                <a:cs typeface="Arial" panose="020B0604020202020204" pitchFamily="34" charset="0"/>
              </a:rPr>
              <a:t>Impedance</a:t>
            </a:r>
          </a:p>
        </p:txBody>
      </p:sp>
      <p:sp>
        <p:nvSpPr>
          <p:cNvPr id="16" name="Content Placeholder 2"/>
          <p:cNvSpPr txBox="1">
            <a:spLocks/>
          </p:cNvSpPr>
          <p:nvPr/>
        </p:nvSpPr>
        <p:spPr>
          <a:xfrm>
            <a:off x="117707" y="1031850"/>
            <a:ext cx="8636000" cy="2074766"/>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just">
              <a:buNone/>
            </a:pPr>
            <a:r>
              <a:rPr lang="en-US" altLang="en-US" b="1" kern="0" dirty="0">
                <a:solidFill>
                  <a:schemeClr val="bg2"/>
                </a:solidFill>
                <a:latin typeface="Arial" panose="020B0604020202020204" pitchFamily="34" charset="0"/>
                <a:cs typeface="Arial" panose="020B0604020202020204" pitchFamily="34" charset="0"/>
              </a:rPr>
              <a:t>Resistance in a Generalized Form:</a:t>
            </a:r>
          </a:p>
          <a:p>
            <a:pPr marL="0" indent="0" algn="just">
              <a:buNone/>
            </a:pPr>
            <a:endParaRPr lang="en-US" altLang="en-US" b="1" kern="0" dirty="0">
              <a:solidFill>
                <a:schemeClr val="bg2"/>
              </a:solidFill>
              <a:latin typeface="Arial" panose="020B0604020202020204" pitchFamily="34" charset="0"/>
              <a:cs typeface="Arial" panose="020B0604020202020204" pitchFamily="34" charset="0"/>
            </a:endParaRPr>
          </a:p>
          <a:p>
            <a:pPr marL="0" indent="0" algn="just">
              <a:buNone/>
            </a:pPr>
            <a:r>
              <a:rPr lang="en-US" altLang="en-US" b="1" kern="0" dirty="0">
                <a:solidFill>
                  <a:schemeClr val="bg2"/>
                </a:solidFill>
                <a:latin typeface="Arial" panose="020B0604020202020204" pitchFamily="34" charset="0"/>
                <a:cs typeface="Arial" panose="020B0604020202020204" pitchFamily="34" charset="0"/>
              </a:rPr>
              <a:t>	</a:t>
            </a:r>
            <a:r>
              <a:rPr lang="en-US" altLang="en-US" sz="3600" b="1" kern="0" dirty="0">
                <a:solidFill>
                  <a:schemeClr val="bg2"/>
                </a:solidFill>
                <a:latin typeface="Arial" panose="020B0604020202020204" pitchFamily="34" charset="0"/>
                <a:cs typeface="Arial" panose="020B0604020202020204" pitchFamily="34" charset="0"/>
              </a:rPr>
              <a:t>Z=V/I</a:t>
            </a:r>
            <a:endParaRPr lang="en-US" altLang="en-US" b="1" kern="0" dirty="0">
              <a:solidFill>
                <a:schemeClr val="bg2"/>
              </a:solidFill>
              <a:latin typeface="Arial" panose="020B0604020202020204" pitchFamily="34" charset="0"/>
              <a:cs typeface="Arial" panose="020B0604020202020204" pitchFamily="34" charset="0"/>
            </a:endParaRPr>
          </a:p>
        </p:txBody>
      </p:sp>
      <p:pic>
        <p:nvPicPr>
          <p:cNvPr id="20487" name="Picture 7" descr="http://wps.pearsoned.com.au/wps/media/objects/8476/8680015/_images_/ch7c.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188" y="1675850"/>
            <a:ext cx="4078175" cy="502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701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altLang="en-US" dirty="0"/>
              <a:t>Electrical Network</a:t>
            </a:r>
          </a:p>
        </p:txBody>
      </p:sp>
      <p:sp>
        <p:nvSpPr>
          <p:cNvPr id="4100" name="Oval 4"/>
          <p:cNvSpPr>
            <a:spLocks noChangeArrowheads="1"/>
          </p:cNvSpPr>
          <p:nvPr/>
        </p:nvSpPr>
        <p:spPr bwMode="auto">
          <a:xfrm>
            <a:off x="1267522" y="3834161"/>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4101" name="Rectangle 5"/>
          <p:cNvSpPr>
            <a:spLocks noChangeArrowheads="1"/>
          </p:cNvSpPr>
          <p:nvPr/>
        </p:nvSpPr>
        <p:spPr bwMode="auto">
          <a:xfrm>
            <a:off x="2486722" y="2995961"/>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4102" name="Rectangle 6"/>
          <p:cNvSpPr>
            <a:spLocks noChangeArrowheads="1"/>
          </p:cNvSpPr>
          <p:nvPr/>
        </p:nvSpPr>
        <p:spPr bwMode="auto">
          <a:xfrm rot="5400000">
            <a:off x="5420422" y="4024661"/>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4103" name="Rectangle 7"/>
          <p:cNvSpPr>
            <a:spLocks noChangeArrowheads="1"/>
          </p:cNvSpPr>
          <p:nvPr/>
        </p:nvSpPr>
        <p:spPr bwMode="auto">
          <a:xfrm rot="5400000">
            <a:off x="3744022" y="4024661"/>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4104" name="Oval 8"/>
          <p:cNvSpPr>
            <a:spLocks noChangeArrowheads="1"/>
          </p:cNvSpPr>
          <p:nvPr/>
        </p:nvSpPr>
        <p:spPr bwMode="auto">
          <a:xfrm>
            <a:off x="7363522" y="3834161"/>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4105" name="Line 9"/>
          <p:cNvSpPr>
            <a:spLocks noChangeShapeType="1"/>
          </p:cNvSpPr>
          <p:nvPr/>
        </p:nvSpPr>
        <p:spPr bwMode="auto">
          <a:xfrm flipV="1">
            <a:off x="1648522" y="3148361"/>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6" name="Line 10"/>
          <p:cNvSpPr>
            <a:spLocks noChangeShapeType="1"/>
          </p:cNvSpPr>
          <p:nvPr/>
        </p:nvSpPr>
        <p:spPr bwMode="auto">
          <a:xfrm>
            <a:off x="1648522" y="3148361"/>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7" name="Line 11"/>
          <p:cNvSpPr>
            <a:spLocks noChangeShapeType="1"/>
          </p:cNvSpPr>
          <p:nvPr/>
        </p:nvSpPr>
        <p:spPr bwMode="auto">
          <a:xfrm>
            <a:off x="3401122" y="3148361"/>
            <a:ext cx="426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8" name="Line 13"/>
          <p:cNvSpPr>
            <a:spLocks noChangeShapeType="1"/>
          </p:cNvSpPr>
          <p:nvPr/>
        </p:nvSpPr>
        <p:spPr bwMode="auto">
          <a:xfrm flipV="1">
            <a:off x="7668322" y="4519961"/>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9" name="Line 14"/>
          <p:cNvSpPr>
            <a:spLocks noChangeShapeType="1"/>
          </p:cNvSpPr>
          <p:nvPr/>
        </p:nvSpPr>
        <p:spPr bwMode="auto">
          <a:xfrm flipV="1">
            <a:off x="1648522" y="4519961"/>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0" name="Line 15"/>
          <p:cNvSpPr>
            <a:spLocks noChangeShapeType="1"/>
          </p:cNvSpPr>
          <p:nvPr/>
        </p:nvSpPr>
        <p:spPr bwMode="auto">
          <a:xfrm flipV="1">
            <a:off x="5839522" y="4672361"/>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1" name="Line 16"/>
          <p:cNvSpPr>
            <a:spLocks noChangeShapeType="1"/>
          </p:cNvSpPr>
          <p:nvPr/>
        </p:nvSpPr>
        <p:spPr bwMode="auto">
          <a:xfrm flipV="1">
            <a:off x="4239322" y="4672361"/>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2" name="Line 17"/>
          <p:cNvSpPr>
            <a:spLocks noChangeShapeType="1"/>
          </p:cNvSpPr>
          <p:nvPr/>
        </p:nvSpPr>
        <p:spPr bwMode="auto">
          <a:xfrm flipV="1">
            <a:off x="7668322" y="3148361"/>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3" name="Line 18"/>
          <p:cNvSpPr>
            <a:spLocks noChangeShapeType="1"/>
          </p:cNvSpPr>
          <p:nvPr/>
        </p:nvSpPr>
        <p:spPr bwMode="auto">
          <a:xfrm flipV="1">
            <a:off x="5839522" y="3148361"/>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4" name="Line 19"/>
          <p:cNvSpPr>
            <a:spLocks noChangeShapeType="1"/>
          </p:cNvSpPr>
          <p:nvPr/>
        </p:nvSpPr>
        <p:spPr bwMode="auto">
          <a:xfrm flipV="1">
            <a:off x="4239322" y="3148361"/>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5" name="Line 20"/>
          <p:cNvSpPr>
            <a:spLocks noChangeShapeType="1"/>
          </p:cNvSpPr>
          <p:nvPr/>
        </p:nvSpPr>
        <p:spPr bwMode="auto">
          <a:xfrm>
            <a:off x="1648522" y="5205761"/>
            <a:ext cx="6019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6" name="Text Box 21"/>
          <p:cNvSpPr txBox="1">
            <a:spLocks noChangeArrowheads="1"/>
          </p:cNvSpPr>
          <p:nvPr/>
        </p:nvSpPr>
        <p:spPr bwMode="auto">
          <a:xfrm>
            <a:off x="1419922" y="3834161"/>
            <a:ext cx="323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r>
              <a:rPr lang="en-US" altLang="en-US" sz="1800">
                <a:solidFill>
                  <a:srgbClr val="000099"/>
                </a:solidFill>
              </a:rPr>
              <a:t> -</a:t>
            </a:r>
          </a:p>
        </p:txBody>
      </p:sp>
      <p:sp>
        <p:nvSpPr>
          <p:cNvPr id="4117" name="Line 22"/>
          <p:cNvSpPr>
            <a:spLocks noChangeShapeType="1"/>
          </p:cNvSpPr>
          <p:nvPr/>
        </p:nvSpPr>
        <p:spPr bwMode="auto">
          <a:xfrm flipV="1">
            <a:off x="7668322" y="3986561"/>
            <a:ext cx="0" cy="38100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118" name="Text Box 23"/>
          <p:cNvSpPr txBox="1">
            <a:spLocks noChangeArrowheads="1"/>
          </p:cNvSpPr>
          <p:nvPr/>
        </p:nvSpPr>
        <p:spPr bwMode="auto">
          <a:xfrm>
            <a:off x="2013647" y="3870674"/>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Vs</a:t>
            </a:r>
          </a:p>
        </p:txBody>
      </p:sp>
      <p:sp>
        <p:nvSpPr>
          <p:cNvPr id="4119" name="Text Box 24"/>
          <p:cNvSpPr txBox="1">
            <a:spLocks noChangeArrowheads="1"/>
          </p:cNvSpPr>
          <p:nvPr/>
        </p:nvSpPr>
        <p:spPr bwMode="auto">
          <a:xfrm>
            <a:off x="6906322" y="3757962"/>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Is</a:t>
            </a:r>
          </a:p>
        </p:txBody>
      </p:sp>
      <p:sp>
        <p:nvSpPr>
          <p:cNvPr id="4120" name="Text Box 26"/>
          <p:cNvSpPr txBox="1">
            <a:spLocks noChangeArrowheads="1"/>
          </p:cNvSpPr>
          <p:nvPr/>
        </p:nvSpPr>
        <p:spPr bwMode="auto">
          <a:xfrm>
            <a:off x="2639123" y="2995961"/>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1</a:t>
            </a:r>
            <a:endParaRPr lang="en-US" altLang="en-US" sz="1800" baseline="-25000" dirty="0">
              <a:solidFill>
                <a:srgbClr val="000099"/>
              </a:solidFill>
            </a:endParaRPr>
          </a:p>
        </p:txBody>
      </p:sp>
      <p:sp>
        <p:nvSpPr>
          <p:cNvPr id="4121" name="Text Box 27"/>
          <p:cNvSpPr txBox="1">
            <a:spLocks noChangeArrowheads="1"/>
          </p:cNvSpPr>
          <p:nvPr/>
        </p:nvSpPr>
        <p:spPr bwMode="auto">
          <a:xfrm>
            <a:off x="4010723" y="3986561"/>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2</a:t>
            </a:r>
            <a:endParaRPr lang="en-US" altLang="en-US" sz="1800" baseline="-25000" dirty="0">
              <a:solidFill>
                <a:srgbClr val="000099"/>
              </a:solidFill>
            </a:endParaRPr>
          </a:p>
        </p:txBody>
      </p:sp>
      <p:sp>
        <p:nvSpPr>
          <p:cNvPr id="4122" name="Text Box 28"/>
          <p:cNvSpPr txBox="1">
            <a:spLocks noChangeArrowheads="1"/>
          </p:cNvSpPr>
          <p:nvPr/>
        </p:nvSpPr>
        <p:spPr bwMode="auto">
          <a:xfrm>
            <a:off x="5687123" y="3986561"/>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3</a:t>
            </a:r>
            <a:endParaRPr lang="en-US" altLang="en-US" sz="1800" baseline="-25000" dirty="0">
              <a:solidFill>
                <a:srgbClr val="000099"/>
              </a:solidFill>
            </a:endParaRPr>
          </a:p>
        </p:txBody>
      </p:sp>
      <p:sp>
        <p:nvSpPr>
          <p:cNvPr id="4123" name="Text Box 29"/>
          <p:cNvSpPr txBox="1">
            <a:spLocks noChangeArrowheads="1"/>
          </p:cNvSpPr>
          <p:nvPr/>
        </p:nvSpPr>
        <p:spPr bwMode="auto">
          <a:xfrm>
            <a:off x="7957247" y="3261075"/>
            <a:ext cx="5905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Vo</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a:t>
            </a:r>
          </a:p>
          <a:p>
            <a:pPr eaLnBrk="1" hangingPunct="1">
              <a:spcBef>
                <a:spcPct val="0"/>
              </a:spcBef>
              <a:buFontTx/>
              <a:buNone/>
            </a:pPr>
            <a:endParaRPr lang="en-US" altLang="en-US" sz="1800">
              <a:solidFill>
                <a:srgbClr val="000099"/>
              </a:solidFill>
            </a:endParaRPr>
          </a:p>
        </p:txBody>
      </p:sp>
      <p:sp>
        <p:nvSpPr>
          <p:cNvPr id="29" name="Rectangle 3"/>
          <p:cNvSpPr txBox="1">
            <a:spLocks noChangeArrowheads="1"/>
          </p:cNvSpPr>
          <p:nvPr/>
        </p:nvSpPr>
        <p:spPr bwMode="auto">
          <a:xfrm>
            <a:off x="869589" y="1344962"/>
            <a:ext cx="8077201" cy="13319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90000"/>
              </a:lnSpc>
            </a:pPr>
            <a:r>
              <a:rPr lang="en-US" altLang="en-US" sz="2400" kern="0" dirty="0">
                <a:solidFill>
                  <a:schemeClr val="tx1"/>
                </a:solidFill>
              </a:rPr>
              <a:t>Node </a:t>
            </a:r>
            <a:r>
              <a:rPr lang="en-US" altLang="en-US" sz="2400" b="0" kern="0" dirty="0">
                <a:solidFill>
                  <a:schemeClr val="tx1"/>
                </a:solidFill>
              </a:rPr>
              <a:t>– Point where circuit elements are connected</a:t>
            </a:r>
          </a:p>
          <a:p>
            <a:pPr eaLnBrk="1" hangingPunct="1">
              <a:lnSpc>
                <a:spcPct val="90000"/>
              </a:lnSpc>
            </a:pPr>
            <a:r>
              <a:rPr lang="en-US" altLang="en-US" sz="2400" kern="0" dirty="0">
                <a:solidFill>
                  <a:schemeClr val="tx1"/>
                </a:solidFill>
              </a:rPr>
              <a:t>Branch </a:t>
            </a:r>
            <a:r>
              <a:rPr lang="en-US" altLang="en-US" sz="2400" b="0" kern="0" dirty="0">
                <a:solidFill>
                  <a:schemeClr val="tx1"/>
                </a:solidFill>
              </a:rPr>
              <a:t>– Circuit element between two nodes</a:t>
            </a:r>
          </a:p>
          <a:p>
            <a:pPr eaLnBrk="1" hangingPunct="1">
              <a:lnSpc>
                <a:spcPct val="90000"/>
              </a:lnSpc>
            </a:pPr>
            <a:r>
              <a:rPr lang="en-US" altLang="en-US" sz="2400" kern="0" dirty="0">
                <a:solidFill>
                  <a:schemeClr val="tx1"/>
                </a:solidFill>
              </a:rPr>
              <a:t>Loop </a:t>
            </a:r>
            <a:r>
              <a:rPr lang="en-US" altLang="en-US" sz="2400" b="0" kern="0" dirty="0">
                <a:solidFill>
                  <a:schemeClr val="tx1"/>
                </a:solidFill>
              </a:rPr>
              <a:t>– Closed path through any node/branch only once</a:t>
            </a:r>
          </a:p>
        </p:txBody>
      </p:sp>
    </p:spTree>
    <p:extLst>
      <p:ext uri="{BB962C8B-B14F-4D97-AF65-F5344CB8AC3E}">
        <p14:creationId xmlns:p14="http://schemas.microsoft.com/office/powerpoint/2010/main" val="1052563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altLang="en-US" dirty="0"/>
              <a:t>How Many Nodes?</a:t>
            </a:r>
          </a:p>
        </p:txBody>
      </p:sp>
      <p:sp>
        <p:nvSpPr>
          <p:cNvPr id="5124" name="Oval 4"/>
          <p:cNvSpPr>
            <a:spLocks noChangeArrowheads="1"/>
          </p:cNvSpPr>
          <p:nvPr/>
        </p:nvSpPr>
        <p:spPr bwMode="auto">
          <a:xfrm>
            <a:off x="788019" y="3810000"/>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25" name="Rectangle 5"/>
          <p:cNvSpPr>
            <a:spLocks noChangeArrowheads="1"/>
          </p:cNvSpPr>
          <p:nvPr/>
        </p:nvSpPr>
        <p:spPr bwMode="auto">
          <a:xfrm>
            <a:off x="2007219" y="2971800"/>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26" name="Rectangle 6"/>
          <p:cNvSpPr>
            <a:spLocks noChangeArrowheads="1"/>
          </p:cNvSpPr>
          <p:nvPr/>
        </p:nvSpPr>
        <p:spPr bwMode="auto">
          <a:xfrm rot="5400000">
            <a:off x="4940919" y="4000500"/>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27" name="Rectangle 7"/>
          <p:cNvSpPr>
            <a:spLocks noChangeArrowheads="1"/>
          </p:cNvSpPr>
          <p:nvPr/>
        </p:nvSpPr>
        <p:spPr bwMode="auto">
          <a:xfrm rot="5400000">
            <a:off x="3264519" y="4000500"/>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28" name="Oval 8"/>
          <p:cNvSpPr>
            <a:spLocks noChangeArrowheads="1"/>
          </p:cNvSpPr>
          <p:nvPr/>
        </p:nvSpPr>
        <p:spPr bwMode="auto">
          <a:xfrm>
            <a:off x="6884019" y="3810000"/>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29" name="Line 9"/>
          <p:cNvSpPr>
            <a:spLocks noChangeShapeType="1"/>
          </p:cNvSpPr>
          <p:nvPr/>
        </p:nvSpPr>
        <p:spPr bwMode="auto">
          <a:xfrm flipV="1">
            <a:off x="1169019" y="3124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0" name="Line 10"/>
          <p:cNvSpPr>
            <a:spLocks noChangeShapeType="1"/>
          </p:cNvSpPr>
          <p:nvPr/>
        </p:nvSpPr>
        <p:spPr bwMode="auto">
          <a:xfrm>
            <a:off x="1169019" y="3124200"/>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1" name="Line 11"/>
          <p:cNvSpPr>
            <a:spLocks noChangeShapeType="1"/>
          </p:cNvSpPr>
          <p:nvPr/>
        </p:nvSpPr>
        <p:spPr bwMode="auto">
          <a:xfrm>
            <a:off x="2921619" y="3124200"/>
            <a:ext cx="426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2" name="Line 12"/>
          <p:cNvSpPr>
            <a:spLocks noChangeShapeType="1"/>
          </p:cNvSpPr>
          <p:nvPr/>
        </p:nvSpPr>
        <p:spPr bwMode="auto">
          <a:xfrm flipV="1">
            <a:off x="7188819" y="44958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3" name="Line 13"/>
          <p:cNvSpPr>
            <a:spLocks noChangeShapeType="1"/>
          </p:cNvSpPr>
          <p:nvPr/>
        </p:nvSpPr>
        <p:spPr bwMode="auto">
          <a:xfrm flipV="1">
            <a:off x="1169019" y="44958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4" name="Line 14"/>
          <p:cNvSpPr>
            <a:spLocks noChangeShapeType="1"/>
          </p:cNvSpPr>
          <p:nvPr/>
        </p:nvSpPr>
        <p:spPr bwMode="auto">
          <a:xfrm flipV="1">
            <a:off x="5360019" y="46482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5" name="Line 15"/>
          <p:cNvSpPr>
            <a:spLocks noChangeShapeType="1"/>
          </p:cNvSpPr>
          <p:nvPr/>
        </p:nvSpPr>
        <p:spPr bwMode="auto">
          <a:xfrm flipV="1">
            <a:off x="3759819" y="4648200"/>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6" name="Line 16"/>
          <p:cNvSpPr>
            <a:spLocks noChangeShapeType="1"/>
          </p:cNvSpPr>
          <p:nvPr/>
        </p:nvSpPr>
        <p:spPr bwMode="auto">
          <a:xfrm flipV="1">
            <a:off x="7188819" y="3124200"/>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7" name="Line 17"/>
          <p:cNvSpPr>
            <a:spLocks noChangeShapeType="1"/>
          </p:cNvSpPr>
          <p:nvPr/>
        </p:nvSpPr>
        <p:spPr bwMode="auto">
          <a:xfrm flipV="1">
            <a:off x="5360019" y="31242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8" name="Line 18"/>
          <p:cNvSpPr>
            <a:spLocks noChangeShapeType="1"/>
          </p:cNvSpPr>
          <p:nvPr/>
        </p:nvSpPr>
        <p:spPr bwMode="auto">
          <a:xfrm flipV="1">
            <a:off x="3759819" y="3124200"/>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9" name="Line 19"/>
          <p:cNvSpPr>
            <a:spLocks noChangeShapeType="1"/>
          </p:cNvSpPr>
          <p:nvPr/>
        </p:nvSpPr>
        <p:spPr bwMode="auto">
          <a:xfrm>
            <a:off x="1169019" y="5181600"/>
            <a:ext cx="6019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40" name="Text Box 20"/>
          <p:cNvSpPr txBox="1">
            <a:spLocks noChangeArrowheads="1"/>
          </p:cNvSpPr>
          <p:nvPr/>
        </p:nvSpPr>
        <p:spPr bwMode="auto">
          <a:xfrm>
            <a:off x="940419" y="3810000"/>
            <a:ext cx="323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r>
              <a:rPr lang="en-US" altLang="en-US" sz="1800">
                <a:solidFill>
                  <a:srgbClr val="000099"/>
                </a:solidFill>
              </a:rPr>
              <a:t> -</a:t>
            </a:r>
          </a:p>
        </p:txBody>
      </p:sp>
      <p:sp>
        <p:nvSpPr>
          <p:cNvPr id="5141" name="Line 21"/>
          <p:cNvSpPr>
            <a:spLocks noChangeShapeType="1"/>
          </p:cNvSpPr>
          <p:nvPr/>
        </p:nvSpPr>
        <p:spPr bwMode="auto">
          <a:xfrm flipV="1">
            <a:off x="7188819" y="3962400"/>
            <a:ext cx="0" cy="38100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142" name="Text Box 22"/>
          <p:cNvSpPr txBox="1">
            <a:spLocks noChangeArrowheads="1"/>
          </p:cNvSpPr>
          <p:nvPr/>
        </p:nvSpPr>
        <p:spPr bwMode="auto">
          <a:xfrm>
            <a:off x="1534144" y="3846513"/>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Vs</a:t>
            </a:r>
          </a:p>
        </p:txBody>
      </p:sp>
      <p:sp>
        <p:nvSpPr>
          <p:cNvPr id="5143" name="Text Box 23"/>
          <p:cNvSpPr txBox="1">
            <a:spLocks noChangeArrowheads="1"/>
          </p:cNvSpPr>
          <p:nvPr/>
        </p:nvSpPr>
        <p:spPr bwMode="auto">
          <a:xfrm>
            <a:off x="6426819" y="3733801"/>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Is</a:t>
            </a:r>
          </a:p>
        </p:txBody>
      </p:sp>
      <p:sp>
        <p:nvSpPr>
          <p:cNvPr id="5144" name="Text Box 24"/>
          <p:cNvSpPr txBox="1">
            <a:spLocks noChangeArrowheads="1"/>
          </p:cNvSpPr>
          <p:nvPr/>
        </p:nvSpPr>
        <p:spPr bwMode="auto">
          <a:xfrm>
            <a:off x="2159620" y="2971800"/>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1</a:t>
            </a:r>
            <a:endParaRPr lang="en-US" altLang="en-US" sz="1800" baseline="-25000" dirty="0">
              <a:solidFill>
                <a:srgbClr val="000099"/>
              </a:solidFill>
            </a:endParaRPr>
          </a:p>
        </p:txBody>
      </p:sp>
      <p:sp>
        <p:nvSpPr>
          <p:cNvPr id="5145" name="Text Box 25"/>
          <p:cNvSpPr txBox="1">
            <a:spLocks noChangeArrowheads="1"/>
          </p:cNvSpPr>
          <p:nvPr/>
        </p:nvSpPr>
        <p:spPr bwMode="auto">
          <a:xfrm>
            <a:off x="3531220" y="3962400"/>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2</a:t>
            </a:r>
            <a:endParaRPr lang="en-US" altLang="en-US" sz="1800" baseline="-25000" dirty="0">
              <a:solidFill>
                <a:srgbClr val="000099"/>
              </a:solidFill>
            </a:endParaRPr>
          </a:p>
        </p:txBody>
      </p:sp>
      <p:sp>
        <p:nvSpPr>
          <p:cNvPr id="5146" name="Text Box 26"/>
          <p:cNvSpPr txBox="1">
            <a:spLocks noChangeArrowheads="1"/>
          </p:cNvSpPr>
          <p:nvPr/>
        </p:nvSpPr>
        <p:spPr bwMode="auto">
          <a:xfrm>
            <a:off x="5207620" y="3962400"/>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3</a:t>
            </a:r>
            <a:endParaRPr lang="en-US" altLang="en-US" sz="1800" baseline="-25000" dirty="0">
              <a:solidFill>
                <a:srgbClr val="000099"/>
              </a:solidFill>
            </a:endParaRPr>
          </a:p>
        </p:txBody>
      </p:sp>
      <p:sp>
        <p:nvSpPr>
          <p:cNvPr id="5147" name="Text Box 27"/>
          <p:cNvSpPr txBox="1">
            <a:spLocks noChangeArrowheads="1"/>
          </p:cNvSpPr>
          <p:nvPr/>
        </p:nvSpPr>
        <p:spPr bwMode="auto">
          <a:xfrm>
            <a:off x="7477744" y="3236914"/>
            <a:ext cx="5905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Vo</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a:t>
            </a:r>
          </a:p>
          <a:p>
            <a:pPr eaLnBrk="1" hangingPunct="1">
              <a:spcBef>
                <a:spcPct val="0"/>
              </a:spcBef>
              <a:buFontTx/>
              <a:buNone/>
            </a:pPr>
            <a:endParaRPr lang="en-US" altLang="en-US" sz="1800">
              <a:solidFill>
                <a:srgbClr val="000099"/>
              </a:solidFill>
            </a:endParaRPr>
          </a:p>
        </p:txBody>
      </p:sp>
      <p:sp>
        <p:nvSpPr>
          <p:cNvPr id="5148" name="Oval 28"/>
          <p:cNvSpPr>
            <a:spLocks noChangeArrowheads="1"/>
          </p:cNvSpPr>
          <p:nvPr/>
        </p:nvSpPr>
        <p:spPr bwMode="auto">
          <a:xfrm>
            <a:off x="864219" y="2743200"/>
            <a:ext cx="838200" cy="914400"/>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49" name="Oval 29"/>
          <p:cNvSpPr>
            <a:spLocks noChangeArrowheads="1"/>
          </p:cNvSpPr>
          <p:nvPr/>
        </p:nvSpPr>
        <p:spPr bwMode="auto">
          <a:xfrm>
            <a:off x="3378819" y="2895600"/>
            <a:ext cx="4191000" cy="533400"/>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5150" name="Oval 30"/>
          <p:cNvSpPr>
            <a:spLocks noChangeArrowheads="1"/>
          </p:cNvSpPr>
          <p:nvPr/>
        </p:nvSpPr>
        <p:spPr bwMode="auto">
          <a:xfrm>
            <a:off x="635619" y="4953000"/>
            <a:ext cx="6934200" cy="457200"/>
          </a:xfrm>
          <a:prstGeom prst="ellipse">
            <a:avLst/>
          </a:prstGeom>
          <a:noFill/>
          <a:ln w="38100">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Tree>
    <p:extLst>
      <p:ext uri="{BB962C8B-B14F-4D97-AF65-F5344CB8AC3E}">
        <p14:creationId xmlns:p14="http://schemas.microsoft.com/office/powerpoint/2010/main" val="5555459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altLang="en-US" dirty="0"/>
              <a:t>How Many Loops</a:t>
            </a:r>
          </a:p>
        </p:txBody>
      </p:sp>
      <p:sp>
        <p:nvSpPr>
          <p:cNvPr id="7172" name="Oval 4"/>
          <p:cNvSpPr>
            <a:spLocks noChangeArrowheads="1"/>
          </p:cNvSpPr>
          <p:nvPr/>
        </p:nvSpPr>
        <p:spPr bwMode="auto">
          <a:xfrm>
            <a:off x="988741" y="3722649"/>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73" name="Rectangle 5"/>
          <p:cNvSpPr>
            <a:spLocks noChangeArrowheads="1"/>
          </p:cNvSpPr>
          <p:nvPr/>
        </p:nvSpPr>
        <p:spPr bwMode="auto">
          <a:xfrm>
            <a:off x="2207941" y="2884449"/>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74" name="Rectangle 6"/>
          <p:cNvSpPr>
            <a:spLocks noChangeArrowheads="1"/>
          </p:cNvSpPr>
          <p:nvPr/>
        </p:nvSpPr>
        <p:spPr bwMode="auto">
          <a:xfrm rot="5400000">
            <a:off x="5141641" y="3913149"/>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75" name="Rectangle 7"/>
          <p:cNvSpPr>
            <a:spLocks noChangeArrowheads="1"/>
          </p:cNvSpPr>
          <p:nvPr/>
        </p:nvSpPr>
        <p:spPr bwMode="auto">
          <a:xfrm rot="5400000">
            <a:off x="3465241" y="3913149"/>
            <a:ext cx="914400" cy="3810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76" name="Oval 8"/>
          <p:cNvSpPr>
            <a:spLocks noChangeArrowheads="1"/>
          </p:cNvSpPr>
          <p:nvPr/>
        </p:nvSpPr>
        <p:spPr bwMode="auto">
          <a:xfrm>
            <a:off x="7084741" y="3722649"/>
            <a:ext cx="685800" cy="685800"/>
          </a:xfrm>
          <a:prstGeom prst="ellipse">
            <a:avLst/>
          </a:prstGeom>
          <a:solidFill>
            <a:schemeClr val="accent1"/>
          </a:solidFill>
          <a:ln w="9525">
            <a:solidFill>
              <a:schemeClr val="tx1"/>
            </a:solidFill>
            <a:round/>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77" name="Line 9"/>
          <p:cNvSpPr>
            <a:spLocks noChangeShapeType="1"/>
          </p:cNvSpPr>
          <p:nvPr/>
        </p:nvSpPr>
        <p:spPr bwMode="auto">
          <a:xfrm flipV="1">
            <a:off x="1369741" y="3036849"/>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8" name="Line 10"/>
          <p:cNvSpPr>
            <a:spLocks noChangeShapeType="1"/>
          </p:cNvSpPr>
          <p:nvPr/>
        </p:nvSpPr>
        <p:spPr bwMode="auto">
          <a:xfrm>
            <a:off x="1369741" y="3036849"/>
            <a:ext cx="838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9" name="Line 11"/>
          <p:cNvSpPr>
            <a:spLocks noChangeShapeType="1"/>
          </p:cNvSpPr>
          <p:nvPr/>
        </p:nvSpPr>
        <p:spPr bwMode="auto">
          <a:xfrm>
            <a:off x="3122341" y="3036849"/>
            <a:ext cx="4267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0" name="Line 12"/>
          <p:cNvSpPr>
            <a:spLocks noChangeShapeType="1"/>
          </p:cNvSpPr>
          <p:nvPr/>
        </p:nvSpPr>
        <p:spPr bwMode="auto">
          <a:xfrm flipV="1">
            <a:off x="7389541" y="4408449"/>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1" name="Line 13"/>
          <p:cNvSpPr>
            <a:spLocks noChangeShapeType="1"/>
          </p:cNvSpPr>
          <p:nvPr/>
        </p:nvSpPr>
        <p:spPr bwMode="auto">
          <a:xfrm flipV="1">
            <a:off x="1369741" y="4408449"/>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2" name="Line 14"/>
          <p:cNvSpPr>
            <a:spLocks noChangeShapeType="1"/>
          </p:cNvSpPr>
          <p:nvPr/>
        </p:nvSpPr>
        <p:spPr bwMode="auto">
          <a:xfrm flipV="1">
            <a:off x="5560741" y="4560849"/>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3" name="Line 15"/>
          <p:cNvSpPr>
            <a:spLocks noChangeShapeType="1"/>
          </p:cNvSpPr>
          <p:nvPr/>
        </p:nvSpPr>
        <p:spPr bwMode="auto">
          <a:xfrm flipV="1">
            <a:off x="3960541" y="4560849"/>
            <a:ext cx="0" cy="533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4" name="Line 16"/>
          <p:cNvSpPr>
            <a:spLocks noChangeShapeType="1"/>
          </p:cNvSpPr>
          <p:nvPr/>
        </p:nvSpPr>
        <p:spPr bwMode="auto">
          <a:xfrm flipV="1">
            <a:off x="7389541" y="3036849"/>
            <a:ext cx="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5" name="Line 17"/>
          <p:cNvSpPr>
            <a:spLocks noChangeShapeType="1"/>
          </p:cNvSpPr>
          <p:nvPr/>
        </p:nvSpPr>
        <p:spPr bwMode="auto">
          <a:xfrm flipV="1">
            <a:off x="5560741" y="3036849"/>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6" name="Line 18"/>
          <p:cNvSpPr>
            <a:spLocks noChangeShapeType="1"/>
          </p:cNvSpPr>
          <p:nvPr/>
        </p:nvSpPr>
        <p:spPr bwMode="auto">
          <a:xfrm flipV="1">
            <a:off x="3960541" y="3036849"/>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7" name="Line 19"/>
          <p:cNvSpPr>
            <a:spLocks noChangeShapeType="1"/>
          </p:cNvSpPr>
          <p:nvPr/>
        </p:nvSpPr>
        <p:spPr bwMode="auto">
          <a:xfrm>
            <a:off x="1369741" y="5094249"/>
            <a:ext cx="6019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8" name="Text Box 20"/>
          <p:cNvSpPr txBox="1">
            <a:spLocks noChangeArrowheads="1"/>
          </p:cNvSpPr>
          <p:nvPr/>
        </p:nvSpPr>
        <p:spPr bwMode="auto">
          <a:xfrm>
            <a:off x="1141141" y="3722649"/>
            <a:ext cx="3238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r>
              <a:rPr lang="en-US" altLang="en-US" sz="1800">
                <a:solidFill>
                  <a:srgbClr val="000099"/>
                </a:solidFill>
              </a:rPr>
              <a:t> -</a:t>
            </a:r>
          </a:p>
        </p:txBody>
      </p:sp>
      <p:sp>
        <p:nvSpPr>
          <p:cNvPr id="7189" name="Line 21"/>
          <p:cNvSpPr>
            <a:spLocks noChangeShapeType="1"/>
          </p:cNvSpPr>
          <p:nvPr/>
        </p:nvSpPr>
        <p:spPr bwMode="auto">
          <a:xfrm flipV="1">
            <a:off x="7389541" y="3875049"/>
            <a:ext cx="0" cy="381000"/>
          </a:xfrm>
          <a:prstGeom prst="line">
            <a:avLst/>
          </a:prstGeom>
          <a:noFill/>
          <a:ln w="38100">
            <a:solidFill>
              <a:srgbClr val="000099"/>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90" name="Text Box 22"/>
          <p:cNvSpPr txBox="1">
            <a:spLocks noChangeArrowheads="1"/>
          </p:cNvSpPr>
          <p:nvPr/>
        </p:nvSpPr>
        <p:spPr bwMode="auto">
          <a:xfrm>
            <a:off x="1734866" y="3759162"/>
            <a:ext cx="450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Vs</a:t>
            </a:r>
          </a:p>
        </p:txBody>
      </p:sp>
      <p:sp>
        <p:nvSpPr>
          <p:cNvPr id="7191" name="Text Box 23"/>
          <p:cNvSpPr txBox="1">
            <a:spLocks noChangeArrowheads="1"/>
          </p:cNvSpPr>
          <p:nvPr/>
        </p:nvSpPr>
        <p:spPr bwMode="auto">
          <a:xfrm>
            <a:off x="6627541" y="3646450"/>
            <a:ext cx="361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Is</a:t>
            </a:r>
          </a:p>
        </p:txBody>
      </p:sp>
      <p:sp>
        <p:nvSpPr>
          <p:cNvPr id="7192" name="Text Box 24"/>
          <p:cNvSpPr txBox="1">
            <a:spLocks noChangeArrowheads="1"/>
          </p:cNvSpPr>
          <p:nvPr/>
        </p:nvSpPr>
        <p:spPr bwMode="auto">
          <a:xfrm>
            <a:off x="2360342" y="2884449"/>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1</a:t>
            </a:r>
            <a:endParaRPr lang="en-US" altLang="en-US" sz="1800" baseline="-25000" dirty="0">
              <a:solidFill>
                <a:srgbClr val="000099"/>
              </a:solidFill>
            </a:endParaRPr>
          </a:p>
        </p:txBody>
      </p:sp>
      <p:sp>
        <p:nvSpPr>
          <p:cNvPr id="7193" name="Text Box 25"/>
          <p:cNvSpPr txBox="1">
            <a:spLocks noChangeArrowheads="1"/>
          </p:cNvSpPr>
          <p:nvPr/>
        </p:nvSpPr>
        <p:spPr bwMode="auto">
          <a:xfrm>
            <a:off x="3731942" y="3875049"/>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2</a:t>
            </a:r>
            <a:endParaRPr lang="en-US" altLang="en-US" sz="1800" baseline="-25000" dirty="0">
              <a:solidFill>
                <a:srgbClr val="000099"/>
              </a:solidFill>
            </a:endParaRPr>
          </a:p>
        </p:txBody>
      </p:sp>
      <p:sp>
        <p:nvSpPr>
          <p:cNvPr id="7194" name="Text Box 26"/>
          <p:cNvSpPr txBox="1">
            <a:spLocks noChangeArrowheads="1"/>
          </p:cNvSpPr>
          <p:nvPr/>
        </p:nvSpPr>
        <p:spPr bwMode="auto">
          <a:xfrm>
            <a:off x="5408342" y="3875049"/>
            <a:ext cx="5437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rgbClr val="000099"/>
                </a:solidFill>
              </a:rPr>
              <a:t>R 3</a:t>
            </a:r>
            <a:endParaRPr lang="en-US" altLang="en-US" sz="1800" baseline="-25000" dirty="0">
              <a:solidFill>
                <a:srgbClr val="000099"/>
              </a:solidFill>
            </a:endParaRPr>
          </a:p>
        </p:txBody>
      </p:sp>
      <p:sp>
        <p:nvSpPr>
          <p:cNvPr id="7195" name="Text Box 27"/>
          <p:cNvSpPr txBox="1">
            <a:spLocks noChangeArrowheads="1"/>
          </p:cNvSpPr>
          <p:nvPr/>
        </p:nvSpPr>
        <p:spPr bwMode="auto">
          <a:xfrm>
            <a:off x="7678466" y="3149563"/>
            <a:ext cx="5905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000099"/>
                </a:solidFill>
              </a:rPr>
              <a:t>+</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Vo</a:t>
            </a:r>
          </a:p>
          <a:p>
            <a:pPr eaLnBrk="1" hangingPunct="1">
              <a:spcBef>
                <a:spcPct val="0"/>
              </a:spcBef>
              <a:buFontTx/>
              <a:buNone/>
            </a:pPr>
            <a:endParaRPr lang="en-US" altLang="en-US" sz="1800">
              <a:solidFill>
                <a:srgbClr val="000099"/>
              </a:solidFill>
            </a:endParaRPr>
          </a:p>
          <a:p>
            <a:pPr eaLnBrk="1" hangingPunct="1">
              <a:spcBef>
                <a:spcPct val="0"/>
              </a:spcBef>
              <a:buFontTx/>
              <a:buNone/>
            </a:pPr>
            <a:endParaRPr lang="en-US" altLang="en-US" sz="1800">
              <a:solidFill>
                <a:srgbClr val="000099"/>
              </a:solidFill>
            </a:endParaRPr>
          </a:p>
          <a:p>
            <a:pPr eaLnBrk="1" hangingPunct="1">
              <a:spcBef>
                <a:spcPct val="0"/>
              </a:spcBef>
              <a:buFontTx/>
              <a:buNone/>
            </a:pPr>
            <a:r>
              <a:rPr lang="en-US" altLang="en-US" sz="1800">
                <a:solidFill>
                  <a:srgbClr val="000099"/>
                </a:solidFill>
              </a:rPr>
              <a:t> -</a:t>
            </a:r>
          </a:p>
          <a:p>
            <a:pPr eaLnBrk="1" hangingPunct="1">
              <a:spcBef>
                <a:spcPct val="0"/>
              </a:spcBef>
              <a:buFontTx/>
              <a:buNone/>
            </a:pPr>
            <a:endParaRPr lang="en-US" altLang="en-US" sz="1800">
              <a:solidFill>
                <a:srgbClr val="000099"/>
              </a:solidFill>
            </a:endParaRPr>
          </a:p>
        </p:txBody>
      </p:sp>
      <p:sp>
        <p:nvSpPr>
          <p:cNvPr id="7196" name="Oval 28"/>
          <p:cNvSpPr>
            <a:spLocks noChangeArrowheads="1"/>
          </p:cNvSpPr>
          <p:nvPr/>
        </p:nvSpPr>
        <p:spPr bwMode="auto">
          <a:xfrm>
            <a:off x="1522141" y="3113049"/>
            <a:ext cx="2362200" cy="1905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97" name="Oval 29"/>
          <p:cNvSpPr>
            <a:spLocks noChangeArrowheads="1"/>
          </p:cNvSpPr>
          <p:nvPr/>
        </p:nvSpPr>
        <p:spPr bwMode="auto">
          <a:xfrm>
            <a:off x="1598341" y="3113049"/>
            <a:ext cx="3886200" cy="1905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198" name="Oval 30"/>
          <p:cNvSpPr>
            <a:spLocks noChangeArrowheads="1"/>
          </p:cNvSpPr>
          <p:nvPr/>
        </p:nvSpPr>
        <p:spPr bwMode="auto">
          <a:xfrm>
            <a:off x="1674541" y="3113049"/>
            <a:ext cx="5715000" cy="1905000"/>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latin typeface="Times New Roman" panose="02020603050405020304" pitchFamily="18" charset="0"/>
            </a:endParaRPr>
          </a:p>
        </p:txBody>
      </p:sp>
      <p:sp>
        <p:nvSpPr>
          <p:cNvPr id="7200" name="Text Box 33"/>
          <p:cNvSpPr txBox="1">
            <a:spLocks noChangeArrowheads="1"/>
          </p:cNvSpPr>
          <p:nvPr/>
        </p:nvSpPr>
        <p:spPr bwMode="auto">
          <a:xfrm>
            <a:off x="5316266" y="2616162"/>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solidFill>
                <a:srgbClr val="000099"/>
              </a:solidFill>
            </a:endParaRPr>
          </a:p>
        </p:txBody>
      </p:sp>
    </p:spTree>
    <p:extLst>
      <p:ext uri="{BB962C8B-B14F-4D97-AF65-F5344CB8AC3E}">
        <p14:creationId xmlns:p14="http://schemas.microsoft.com/office/powerpoint/2010/main" val="3130417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09800" y="8463"/>
            <a:ext cx="7772400" cy="1143000"/>
          </a:xfrm>
        </p:spPr>
        <p:txBody>
          <a:bodyPr/>
          <a:lstStyle/>
          <a:p>
            <a:r>
              <a:rPr lang="en-US" altLang="en-US" sz="4000" dirty="0"/>
              <a:t>Kirchhoff’s Current Law (KCL)</a:t>
            </a:r>
          </a:p>
        </p:txBody>
      </p:sp>
      <p:sp>
        <p:nvSpPr>
          <p:cNvPr id="3075" name="Text Box 3"/>
          <p:cNvSpPr txBox="1">
            <a:spLocks noChangeArrowheads="1"/>
          </p:cNvSpPr>
          <p:nvPr/>
        </p:nvSpPr>
        <p:spPr bwMode="auto">
          <a:xfrm>
            <a:off x="540163" y="1394494"/>
            <a:ext cx="738716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3200" b="1" dirty="0">
                <a:solidFill>
                  <a:srgbClr val="FF0000"/>
                </a:solidFill>
                <a:latin typeface="+mn-lt"/>
              </a:rPr>
              <a:t>The sum of the currents into &amp; out of a node equals zero</a:t>
            </a:r>
          </a:p>
        </p:txBody>
      </p:sp>
      <p:graphicFrame>
        <p:nvGraphicFramePr>
          <p:cNvPr id="4" name="Object 3"/>
          <p:cNvGraphicFramePr>
            <a:graphicFrameLocks noChangeAspect="1"/>
          </p:cNvGraphicFramePr>
          <p:nvPr>
            <p:extLst>
              <p:ext uri="{D42A27DB-BD31-4B8C-83A1-F6EECF244321}">
                <p14:modId xmlns:p14="http://schemas.microsoft.com/office/powerpoint/2010/main" val="1395876732"/>
              </p:ext>
            </p:extLst>
          </p:nvPr>
        </p:nvGraphicFramePr>
        <p:xfrm>
          <a:off x="652346" y="2629321"/>
          <a:ext cx="6934200" cy="4127500"/>
        </p:xfrm>
        <a:graphic>
          <a:graphicData uri="http://schemas.openxmlformats.org/presentationml/2006/ole">
            <mc:AlternateContent xmlns:mc="http://schemas.openxmlformats.org/markup-compatibility/2006">
              <mc:Choice xmlns:v="urn:schemas-microsoft-com:vml" Requires="v">
                <p:oleObj name="Bitmap Image" r:id="rId3" imgW="3648584" imgH="2172003" progId="Paint.Picture">
                  <p:embed/>
                </p:oleObj>
              </mc:Choice>
              <mc:Fallback>
                <p:oleObj name="Bitmap Image" r:id="rId3" imgW="3648584" imgH="217200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346" y="2629321"/>
                        <a:ext cx="6934200" cy="412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4"/>
          <p:cNvSpPr txBox="1">
            <a:spLocks noChangeArrowheads="1"/>
          </p:cNvSpPr>
          <p:nvPr/>
        </p:nvSpPr>
        <p:spPr bwMode="auto">
          <a:xfrm>
            <a:off x="728546" y="3391322"/>
            <a:ext cx="28194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rgbClr val="FF0000"/>
                </a:solidFill>
                <a:latin typeface="+mn-lt"/>
              </a:rPr>
              <a:t>I</a:t>
            </a:r>
            <a:r>
              <a:rPr lang="en-US" altLang="en-US" b="1" baseline="-25000" dirty="0">
                <a:solidFill>
                  <a:srgbClr val="FF0000"/>
                </a:solidFill>
                <a:latin typeface="+mn-lt"/>
              </a:rPr>
              <a:t>1</a:t>
            </a:r>
            <a:r>
              <a:rPr lang="en-US" altLang="en-US" b="1" dirty="0">
                <a:solidFill>
                  <a:srgbClr val="FF0000"/>
                </a:solidFill>
                <a:latin typeface="+mn-lt"/>
              </a:rPr>
              <a:t>=2A</a:t>
            </a:r>
          </a:p>
        </p:txBody>
      </p:sp>
      <p:sp>
        <p:nvSpPr>
          <p:cNvPr id="6" name="Text Box 5"/>
          <p:cNvSpPr txBox="1">
            <a:spLocks noChangeArrowheads="1"/>
          </p:cNvSpPr>
          <p:nvPr/>
        </p:nvSpPr>
        <p:spPr bwMode="auto">
          <a:xfrm>
            <a:off x="4352278" y="5842189"/>
            <a:ext cx="22098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solidFill>
                  <a:srgbClr val="FF0000"/>
                </a:solidFill>
                <a:latin typeface="+mn-lt"/>
              </a:rPr>
              <a:t>I</a:t>
            </a:r>
            <a:r>
              <a:rPr lang="en-US" altLang="en-US" b="1" baseline="-25000" dirty="0">
                <a:solidFill>
                  <a:srgbClr val="FF0000"/>
                </a:solidFill>
                <a:latin typeface="+mn-lt"/>
              </a:rPr>
              <a:t>2</a:t>
            </a:r>
            <a:r>
              <a:rPr lang="en-US" altLang="en-US" b="1" dirty="0">
                <a:solidFill>
                  <a:srgbClr val="FF0000"/>
                </a:solidFill>
                <a:latin typeface="+mn-lt"/>
              </a:rPr>
              <a:t>=3A</a:t>
            </a:r>
          </a:p>
        </p:txBody>
      </p:sp>
      <p:sp>
        <p:nvSpPr>
          <p:cNvPr id="7" name="Line 6"/>
          <p:cNvSpPr>
            <a:spLocks noChangeShapeType="1"/>
          </p:cNvSpPr>
          <p:nvPr/>
        </p:nvSpPr>
        <p:spPr bwMode="auto">
          <a:xfrm>
            <a:off x="796280" y="3332054"/>
            <a:ext cx="2751667" cy="0"/>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n-lt"/>
            </a:endParaRPr>
          </a:p>
        </p:txBody>
      </p:sp>
      <p:sp>
        <p:nvSpPr>
          <p:cNvPr id="8" name="Line 7"/>
          <p:cNvSpPr>
            <a:spLocks noChangeShapeType="1"/>
          </p:cNvSpPr>
          <p:nvPr/>
        </p:nvSpPr>
        <p:spPr bwMode="auto">
          <a:xfrm flipV="1">
            <a:off x="4233746" y="3622153"/>
            <a:ext cx="0" cy="2681701"/>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n-lt"/>
            </a:endParaRPr>
          </a:p>
        </p:txBody>
      </p:sp>
      <p:sp>
        <p:nvSpPr>
          <p:cNvPr id="9" name="Text Box 8"/>
          <p:cNvSpPr txBox="1">
            <a:spLocks noChangeArrowheads="1"/>
          </p:cNvSpPr>
          <p:nvPr/>
        </p:nvSpPr>
        <p:spPr bwMode="auto">
          <a:xfrm>
            <a:off x="5935546" y="3461965"/>
            <a:ext cx="11938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a:spcBef>
                <a:spcPct val="50000"/>
              </a:spcBef>
            </a:pPr>
            <a:r>
              <a:rPr lang="en-US" altLang="en-US" b="1" dirty="0">
                <a:solidFill>
                  <a:srgbClr val="0000FF"/>
                </a:solidFill>
                <a:latin typeface="+mn-lt"/>
              </a:rPr>
              <a:t>I</a:t>
            </a:r>
            <a:r>
              <a:rPr lang="en-US" altLang="en-US" b="1" baseline="-25000" dirty="0">
                <a:solidFill>
                  <a:srgbClr val="0000FF"/>
                </a:solidFill>
                <a:latin typeface="+mn-lt"/>
              </a:rPr>
              <a:t>3</a:t>
            </a:r>
            <a:r>
              <a:rPr lang="en-US" altLang="en-US" b="1" dirty="0">
                <a:solidFill>
                  <a:srgbClr val="0000FF"/>
                </a:solidFill>
                <a:latin typeface="+mn-lt"/>
              </a:rPr>
              <a:t>=5A</a:t>
            </a:r>
          </a:p>
        </p:txBody>
      </p:sp>
      <p:sp>
        <p:nvSpPr>
          <p:cNvPr id="10" name="Line 9"/>
          <p:cNvSpPr>
            <a:spLocks noChangeShapeType="1"/>
          </p:cNvSpPr>
          <p:nvPr/>
        </p:nvSpPr>
        <p:spPr bwMode="auto">
          <a:xfrm>
            <a:off x="4487747" y="3391321"/>
            <a:ext cx="2853267" cy="0"/>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atin typeface="+mn-lt"/>
            </a:endParaRPr>
          </a:p>
        </p:txBody>
      </p:sp>
      <p:sp>
        <p:nvSpPr>
          <p:cNvPr id="2" name="Oval 1"/>
          <p:cNvSpPr/>
          <p:nvPr/>
        </p:nvSpPr>
        <p:spPr bwMode="auto">
          <a:xfrm>
            <a:off x="3771975" y="2883321"/>
            <a:ext cx="385568" cy="385568"/>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pic>
        <p:nvPicPr>
          <p:cNvPr id="12"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833345" y="4562029"/>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38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209800" y="8463"/>
            <a:ext cx="7772400" cy="1143000"/>
          </a:xfrm>
        </p:spPr>
        <p:txBody>
          <a:bodyPr/>
          <a:lstStyle/>
          <a:p>
            <a:r>
              <a:rPr lang="en-US" altLang="en-US" sz="4000" dirty="0"/>
              <a:t>Kirchhoff’s Voltage Law (KVL)</a:t>
            </a:r>
          </a:p>
        </p:txBody>
      </p:sp>
      <p:sp>
        <p:nvSpPr>
          <p:cNvPr id="3075" name="Text Box 3"/>
          <p:cNvSpPr txBox="1">
            <a:spLocks noChangeArrowheads="1"/>
          </p:cNvSpPr>
          <p:nvPr/>
        </p:nvSpPr>
        <p:spPr bwMode="auto">
          <a:xfrm>
            <a:off x="328290" y="1289565"/>
            <a:ext cx="7387167"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en-US" altLang="en-US" sz="3200" b="1" dirty="0">
                <a:solidFill>
                  <a:srgbClr val="FF0000"/>
                </a:solidFill>
                <a:latin typeface="+mn-lt"/>
              </a:rPr>
              <a:t>The sum of the potential differences around a closed loop equals zero</a:t>
            </a:r>
          </a:p>
        </p:txBody>
      </p:sp>
      <p:graphicFrame>
        <p:nvGraphicFramePr>
          <p:cNvPr id="12" name="Object 3"/>
          <p:cNvGraphicFramePr>
            <a:graphicFrameLocks noChangeAspect="1"/>
          </p:cNvGraphicFramePr>
          <p:nvPr>
            <p:extLst>
              <p:ext uri="{D42A27DB-BD31-4B8C-83A1-F6EECF244321}">
                <p14:modId xmlns:p14="http://schemas.microsoft.com/office/powerpoint/2010/main" val="3738188122"/>
              </p:ext>
            </p:extLst>
          </p:nvPr>
        </p:nvGraphicFramePr>
        <p:xfrm>
          <a:off x="1411228" y="2432566"/>
          <a:ext cx="4208488" cy="4416971"/>
        </p:xfrm>
        <a:graphic>
          <a:graphicData uri="http://schemas.openxmlformats.org/presentationml/2006/ole">
            <mc:AlternateContent xmlns:mc="http://schemas.openxmlformats.org/markup-compatibility/2006">
              <mc:Choice xmlns:v="urn:schemas-microsoft-com:vml" Requires="v">
                <p:oleObj name="Bitmap Image" r:id="rId3" imgW="4029637" imgH="4229690" progId="Paint.Picture">
                  <p:embed/>
                </p:oleObj>
              </mc:Choice>
              <mc:Fallback>
                <p:oleObj name="Bitmap Image" r:id="rId3" imgW="4029637" imgH="42296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1228" y="2432566"/>
                        <a:ext cx="4208488" cy="441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Line 4"/>
          <p:cNvSpPr>
            <a:spLocks noChangeShapeType="1"/>
          </p:cNvSpPr>
          <p:nvPr/>
        </p:nvSpPr>
        <p:spPr bwMode="auto">
          <a:xfrm flipH="1">
            <a:off x="1881394" y="5058974"/>
            <a:ext cx="1794394" cy="0"/>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5"/>
          <p:cNvSpPr>
            <a:spLocks noChangeShapeType="1"/>
          </p:cNvSpPr>
          <p:nvPr/>
        </p:nvSpPr>
        <p:spPr bwMode="auto">
          <a:xfrm flipV="1">
            <a:off x="1881394" y="3308196"/>
            <a:ext cx="0" cy="1725379"/>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6"/>
          <p:cNvSpPr>
            <a:spLocks noChangeShapeType="1"/>
          </p:cNvSpPr>
          <p:nvPr/>
        </p:nvSpPr>
        <p:spPr bwMode="auto">
          <a:xfrm>
            <a:off x="1881394" y="3308195"/>
            <a:ext cx="1794394" cy="0"/>
          </a:xfrm>
          <a:prstGeom prst="line">
            <a:avLst/>
          </a:prstGeom>
          <a:noFill/>
          <a:ln w="762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7"/>
          <p:cNvSpPr>
            <a:spLocks noChangeShapeType="1"/>
          </p:cNvSpPr>
          <p:nvPr/>
        </p:nvSpPr>
        <p:spPr bwMode="auto">
          <a:xfrm>
            <a:off x="3675788" y="3308196"/>
            <a:ext cx="0" cy="1725379"/>
          </a:xfrm>
          <a:prstGeom prst="line">
            <a:avLst/>
          </a:prstGeom>
          <a:noFill/>
          <a:ln w="76200">
            <a:solidFill>
              <a:srgbClr val="FF33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Text Box 5"/>
          <p:cNvSpPr txBox="1">
            <a:spLocks noChangeArrowheads="1"/>
          </p:cNvSpPr>
          <p:nvPr/>
        </p:nvSpPr>
        <p:spPr bwMode="auto">
          <a:xfrm>
            <a:off x="4005526" y="4431984"/>
            <a:ext cx="13266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FF0000"/>
                </a:solidFill>
                <a:latin typeface="+mn-lt"/>
              </a:rPr>
              <a:t>V</a:t>
            </a:r>
            <a:r>
              <a:rPr lang="en-US" altLang="en-US" b="1" baseline="-25000" dirty="0">
                <a:solidFill>
                  <a:srgbClr val="FF0000"/>
                </a:solidFill>
                <a:latin typeface="+mn-lt"/>
              </a:rPr>
              <a:t>1</a:t>
            </a:r>
            <a:r>
              <a:rPr lang="en-US" altLang="en-US" b="1" dirty="0">
                <a:solidFill>
                  <a:srgbClr val="FF0000"/>
                </a:solidFill>
                <a:latin typeface="+mn-lt"/>
              </a:rPr>
              <a:t>=10V</a:t>
            </a:r>
          </a:p>
        </p:txBody>
      </p:sp>
      <p:sp>
        <p:nvSpPr>
          <p:cNvPr id="18" name="Text Box 8"/>
          <p:cNvSpPr txBox="1">
            <a:spLocks noChangeArrowheads="1"/>
          </p:cNvSpPr>
          <p:nvPr/>
        </p:nvSpPr>
        <p:spPr bwMode="auto">
          <a:xfrm>
            <a:off x="1276074" y="2476054"/>
            <a:ext cx="1134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0000FF"/>
                </a:solidFill>
                <a:latin typeface="+mn-lt"/>
              </a:rPr>
              <a:t>V</a:t>
            </a:r>
            <a:r>
              <a:rPr lang="en-US" altLang="en-US" b="1" baseline="-25000" dirty="0">
                <a:solidFill>
                  <a:srgbClr val="0000FF"/>
                </a:solidFill>
                <a:latin typeface="+mn-lt"/>
              </a:rPr>
              <a:t>5</a:t>
            </a:r>
            <a:r>
              <a:rPr lang="en-US" altLang="en-US" b="1" dirty="0">
                <a:solidFill>
                  <a:srgbClr val="0000FF"/>
                </a:solidFill>
                <a:latin typeface="+mn-lt"/>
              </a:rPr>
              <a:t>=1V</a:t>
            </a:r>
          </a:p>
        </p:txBody>
      </p:sp>
      <p:sp>
        <p:nvSpPr>
          <p:cNvPr id="19" name="Text Box 8"/>
          <p:cNvSpPr txBox="1">
            <a:spLocks noChangeArrowheads="1"/>
          </p:cNvSpPr>
          <p:nvPr/>
        </p:nvSpPr>
        <p:spPr bwMode="auto">
          <a:xfrm>
            <a:off x="1703594" y="5380715"/>
            <a:ext cx="1134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0000FF"/>
                </a:solidFill>
                <a:latin typeface="+mn-lt"/>
              </a:rPr>
              <a:t>V</a:t>
            </a:r>
            <a:r>
              <a:rPr lang="en-US" altLang="en-US" b="1" baseline="-25000" dirty="0">
                <a:solidFill>
                  <a:srgbClr val="0000FF"/>
                </a:solidFill>
                <a:latin typeface="+mn-lt"/>
              </a:rPr>
              <a:t>3</a:t>
            </a:r>
            <a:r>
              <a:rPr lang="en-US" altLang="en-US" b="1" dirty="0">
                <a:solidFill>
                  <a:srgbClr val="0000FF"/>
                </a:solidFill>
                <a:latin typeface="+mn-lt"/>
              </a:rPr>
              <a:t>=3V</a:t>
            </a:r>
          </a:p>
        </p:txBody>
      </p:sp>
      <p:sp>
        <p:nvSpPr>
          <p:cNvPr id="20" name="Text Box 8"/>
          <p:cNvSpPr txBox="1">
            <a:spLocks noChangeArrowheads="1"/>
          </p:cNvSpPr>
          <p:nvPr/>
        </p:nvSpPr>
        <p:spPr bwMode="auto">
          <a:xfrm>
            <a:off x="2926042" y="5380715"/>
            <a:ext cx="1134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0000FF"/>
                </a:solidFill>
                <a:latin typeface="+mn-lt"/>
              </a:rPr>
              <a:t>V</a:t>
            </a:r>
            <a:r>
              <a:rPr lang="en-US" altLang="en-US" b="1" baseline="-25000" dirty="0">
                <a:solidFill>
                  <a:srgbClr val="0000FF"/>
                </a:solidFill>
                <a:latin typeface="+mn-lt"/>
              </a:rPr>
              <a:t>2</a:t>
            </a:r>
            <a:r>
              <a:rPr lang="en-US" altLang="en-US" b="1" dirty="0">
                <a:solidFill>
                  <a:srgbClr val="0000FF"/>
                </a:solidFill>
                <a:latin typeface="+mn-lt"/>
              </a:rPr>
              <a:t>=2V</a:t>
            </a:r>
          </a:p>
        </p:txBody>
      </p:sp>
      <p:sp>
        <p:nvSpPr>
          <p:cNvPr id="21" name="Text Box 8"/>
          <p:cNvSpPr txBox="1">
            <a:spLocks noChangeArrowheads="1"/>
          </p:cNvSpPr>
          <p:nvPr/>
        </p:nvSpPr>
        <p:spPr bwMode="auto">
          <a:xfrm>
            <a:off x="2657815" y="2476054"/>
            <a:ext cx="1134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0000FF"/>
                </a:solidFill>
                <a:latin typeface="+mn-lt"/>
              </a:rPr>
              <a:t>V</a:t>
            </a:r>
            <a:r>
              <a:rPr lang="en-US" altLang="en-US" b="1" baseline="-25000" dirty="0">
                <a:solidFill>
                  <a:srgbClr val="0000FF"/>
                </a:solidFill>
                <a:latin typeface="+mn-lt"/>
              </a:rPr>
              <a:t>6</a:t>
            </a:r>
            <a:r>
              <a:rPr lang="en-US" altLang="en-US" b="1" dirty="0">
                <a:solidFill>
                  <a:srgbClr val="0000FF"/>
                </a:solidFill>
                <a:latin typeface="+mn-lt"/>
              </a:rPr>
              <a:t>=4V</a:t>
            </a:r>
          </a:p>
        </p:txBody>
      </p:sp>
      <p:sp>
        <p:nvSpPr>
          <p:cNvPr id="22" name="Text Box 8"/>
          <p:cNvSpPr txBox="1">
            <a:spLocks noChangeArrowheads="1"/>
          </p:cNvSpPr>
          <p:nvPr/>
        </p:nvSpPr>
        <p:spPr bwMode="auto">
          <a:xfrm>
            <a:off x="596945" y="3970319"/>
            <a:ext cx="11349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en-US" b="1" dirty="0">
                <a:solidFill>
                  <a:srgbClr val="0000FF"/>
                </a:solidFill>
                <a:latin typeface="+mn-lt"/>
              </a:rPr>
              <a:t>V</a:t>
            </a:r>
            <a:r>
              <a:rPr lang="en-US" altLang="en-US" b="1" baseline="-25000" dirty="0">
                <a:solidFill>
                  <a:srgbClr val="0000FF"/>
                </a:solidFill>
                <a:latin typeface="+mn-lt"/>
              </a:rPr>
              <a:t>4</a:t>
            </a:r>
            <a:r>
              <a:rPr lang="en-US" altLang="en-US" b="1" dirty="0">
                <a:solidFill>
                  <a:srgbClr val="0000FF"/>
                </a:solidFill>
                <a:latin typeface="+mn-lt"/>
              </a:rPr>
              <a:t>=0V</a:t>
            </a:r>
          </a:p>
        </p:txBody>
      </p:sp>
      <p:pic>
        <p:nvPicPr>
          <p:cNvPr id="23"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960138" y="4479173"/>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14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838200"/>
          </a:xfrm>
        </p:spPr>
        <p:txBody>
          <a:bodyPr/>
          <a:lstStyle/>
          <a:p>
            <a:r>
              <a:rPr lang="en-US" dirty="0"/>
              <a:t>Adding Loops and/or Nodes</a:t>
            </a:r>
          </a:p>
        </p:txBody>
      </p:sp>
      <p:pic>
        <p:nvPicPr>
          <p:cNvPr id="19458" name="Picture 2" descr="Image result for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177" y="1264862"/>
            <a:ext cx="7607491" cy="484291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bwMode="auto">
          <a:xfrm>
            <a:off x="885138" y="3472640"/>
            <a:ext cx="1338349" cy="1546167"/>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flipH="1">
            <a:off x="6030716" y="4902428"/>
            <a:ext cx="473825" cy="457200"/>
          </a:xfrm>
          <a:prstGeom prst="line">
            <a:avLst/>
          </a:prstGeom>
          <a:solidFill>
            <a:schemeClr val="accent1"/>
          </a:solidFill>
          <a:ln w="38100" cap="flat" cmpd="sng" algn="ctr">
            <a:solidFill>
              <a:srgbClr val="009900"/>
            </a:solidFill>
            <a:prstDash val="solid"/>
            <a:round/>
            <a:headEnd type="none" w="med" len="med"/>
            <a:tailEnd type="none" w="med" len="med"/>
          </a:ln>
          <a:effectLst/>
        </p:spPr>
      </p:cxnSp>
      <p:sp>
        <p:nvSpPr>
          <p:cNvPr id="9" name="Oval 8"/>
          <p:cNvSpPr/>
          <p:nvPr/>
        </p:nvSpPr>
        <p:spPr bwMode="auto">
          <a:xfrm>
            <a:off x="5881086" y="5209999"/>
            <a:ext cx="299258" cy="299258"/>
          </a:xfrm>
          <a:prstGeom prst="ellipse">
            <a:avLst/>
          </a:prstGeom>
          <a:solidFill>
            <a:schemeClr val="accent1">
              <a:lumMod val="90000"/>
            </a:schemeClr>
          </a:solidFill>
          <a:ln w="381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cxnSp>
        <p:nvCxnSpPr>
          <p:cNvPr id="11" name="Straight Connector 10"/>
          <p:cNvCxnSpPr/>
          <p:nvPr/>
        </p:nvCxnSpPr>
        <p:spPr bwMode="auto">
          <a:xfrm flipH="1">
            <a:off x="6551220" y="4937759"/>
            <a:ext cx="28135" cy="502920"/>
          </a:xfrm>
          <a:prstGeom prst="line">
            <a:avLst/>
          </a:prstGeom>
          <a:solidFill>
            <a:schemeClr val="accent1"/>
          </a:solidFill>
          <a:ln w="76200" cap="flat" cmpd="sng" algn="ctr">
            <a:solidFill>
              <a:schemeClr val="bg1"/>
            </a:solidFill>
            <a:prstDash val="solid"/>
            <a:round/>
            <a:headEnd type="none" w="med" len="med"/>
            <a:tailEnd type="none" w="med" len="med"/>
          </a:ln>
          <a:effectLst/>
        </p:spPr>
      </p:cxnSp>
      <p:cxnSp>
        <p:nvCxnSpPr>
          <p:cNvPr id="17" name="Straight Connector 16"/>
          <p:cNvCxnSpPr/>
          <p:nvPr/>
        </p:nvCxnSpPr>
        <p:spPr bwMode="auto">
          <a:xfrm flipH="1">
            <a:off x="3304141" y="4503421"/>
            <a:ext cx="324196" cy="706579"/>
          </a:xfrm>
          <a:prstGeom prst="line">
            <a:avLst/>
          </a:prstGeom>
          <a:solidFill>
            <a:schemeClr val="accent1"/>
          </a:solidFill>
          <a:ln w="38100" cap="flat" cmpd="sng" algn="ctr">
            <a:solidFill>
              <a:srgbClr val="0000FF"/>
            </a:solidFill>
            <a:prstDash val="solid"/>
            <a:round/>
            <a:headEnd type="none" w="med" len="med"/>
            <a:tailEnd type="none" w="med" len="med"/>
          </a:ln>
          <a:effectLst/>
        </p:spPr>
      </p:cxnSp>
      <p:sp>
        <p:nvSpPr>
          <p:cNvPr id="22" name="Oval 21"/>
          <p:cNvSpPr/>
          <p:nvPr/>
        </p:nvSpPr>
        <p:spPr bwMode="auto">
          <a:xfrm>
            <a:off x="3107832" y="5155968"/>
            <a:ext cx="299258" cy="299258"/>
          </a:xfrm>
          <a:prstGeom prst="ellipse">
            <a:avLst/>
          </a:prstGeom>
          <a:solidFill>
            <a:schemeClr val="accent1">
              <a:lumMod val="90000"/>
            </a:schemeClr>
          </a:solidFill>
          <a:ln w="38100" cap="flat" cmpd="sng" algn="ctr">
            <a:solidFill>
              <a:srgbClr val="0000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5" name="Title 1"/>
          <p:cNvSpPr txBox="1">
            <a:spLocks/>
          </p:cNvSpPr>
          <p:nvPr/>
        </p:nvSpPr>
        <p:spPr bwMode="auto">
          <a:xfrm>
            <a:off x="-104079" y="6107774"/>
            <a:ext cx="9144000" cy="597826"/>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3200" kern="0" dirty="0">
                <a:solidFill>
                  <a:srgbClr val="7030A0"/>
                </a:solidFill>
              </a:rPr>
              <a:t>KCL + KVL = Unique Solution</a:t>
            </a:r>
          </a:p>
        </p:txBody>
      </p:sp>
    </p:spTree>
    <p:extLst>
      <p:ext uri="{BB962C8B-B14F-4D97-AF65-F5344CB8AC3E}">
        <p14:creationId xmlns:p14="http://schemas.microsoft.com/office/powerpoint/2010/main" val="344306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6" name="TextBox 5"/>
          <p:cNvSpPr txBox="1"/>
          <p:nvPr/>
        </p:nvSpPr>
        <p:spPr>
          <a:xfrm>
            <a:off x="4714301" y="1755093"/>
            <a:ext cx="3050066" cy="3046988"/>
          </a:xfrm>
          <a:prstGeom prst="rect">
            <a:avLst/>
          </a:prstGeom>
          <a:noFill/>
        </p:spPr>
        <p:txBody>
          <a:bodyPr wrap="none" rtlCol="0">
            <a:spAutoFit/>
          </a:bodyPr>
          <a:lstStyle/>
          <a:p>
            <a:pPr eaLnBrk="1" hangingPunct="1">
              <a:defRPr/>
            </a:pPr>
            <a:r>
              <a:rPr lang="en-US" b="1" dirty="0">
                <a:solidFill>
                  <a:srgbClr val="FF0000"/>
                </a:solidFill>
                <a:latin typeface="+mn-lt"/>
                <a:ea typeface="ＭＳ Ｐゴシック"/>
                <a:cs typeface="Times New Roman" pitchFamily="18" charset="0"/>
              </a:rPr>
              <a:t>KCL for Node </a:t>
            </a:r>
            <a:r>
              <a:rPr lang="en-US" dirty="0">
                <a:solidFill>
                  <a:srgbClr val="FF0000"/>
                </a:solidFill>
                <a:latin typeface="+mn-lt"/>
                <a:ea typeface="ＭＳ Ｐゴシック"/>
                <a:cs typeface="Times New Roman" pitchFamily="18" charset="0"/>
              </a:rPr>
              <a:t>c</a:t>
            </a:r>
          </a:p>
          <a:p>
            <a:pPr eaLnBrk="1" hangingPunct="1">
              <a:defRPr/>
            </a:pPr>
            <a:endParaRPr lang="en-US" b="1" dirty="0">
              <a:solidFill>
                <a:srgbClr val="000000"/>
              </a:solidFill>
              <a:latin typeface="+mn-lt"/>
              <a:ea typeface="ＭＳ Ｐゴシック"/>
              <a:cs typeface="Times New Roman" pitchFamily="18" charset="0"/>
            </a:endParaRPr>
          </a:p>
          <a:p>
            <a:pPr eaLnBrk="1" hangingPunct="1">
              <a:defRPr/>
            </a:pPr>
            <a:endParaRPr lang="en-US" b="1" dirty="0">
              <a:solidFill>
                <a:srgbClr val="000000"/>
              </a:solidFill>
              <a:latin typeface="+mn-lt"/>
              <a:ea typeface="ＭＳ Ｐゴシック"/>
              <a:cs typeface="Times New Roman" pitchFamily="18" charset="0"/>
            </a:endParaRPr>
          </a:p>
          <a:p>
            <a:pPr eaLnBrk="1" hangingPunct="1">
              <a:defRPr/>
            </a:pPr>
            <a:r>
              <a:rPr lang="en-US" b="1" dirty="0">
                <a:solidFill>
                  <a:srgbClr val="009900"/>
                </a:solidFill>
                <a:ea typeface="ＭＳ Ｐゴシック"/>
              </a:rPr>
              <a:t>KVL for Loop </a:t>
            </a:r>
            <a:r>
              <a:rPr lang="en-US" dirty="0" err="1">
                <a:solidFill>
                  <a:srgbClr val="009900"/>
                </a:solidFill>
                <a:ea typeface="ＭＳ Ｐゴシック"/>
              </a:rPr>
              <a:t>befcb</a:t>
            </a:r>
            <a:endParaRPr lang="en-US" dirty="0">
              <a:solidFill>
                <a:srgbClr val="009900"/>
              </a:solidFill>
              <a:ea typeface="ＭＳ Ｐゴシック"/>
            </a:endParaRPr>
          </a:p>
          <a:p>
            <a:pPr eaLnBrk="1" hangingPunct="1">
              <a:defRPr/>
            </a:pPr>
            <a:endParaRPr lang="en-US" b="1" dirty="0">
              <a:solidFill>
                <a:srgbClr val="000000"/>
              </a:solidFill>
              <a:latin typeface="+mn-lt"/>
              <a:ea typeface="ＭＳ Ｐゴシック"/>
              <a:cs typeface="Times New Roman" pitchFamily="18" charset="0"/>
            </a:endParaRPr>
          </a:p>
          <a:p>
            <a:pPr eaLnBrk="1" hangingPunct="1">
              <a:defRPr/>
            </a:pPr>
            <a:endParaRPr lang="en-US" b="1" dirty="0">
              <a:solidFill>
                <a:srgbClr val="000000"/>
              </a:solidFill>
              <a:latin typeface="+mn-lt"/>
              <a:ea typeface="ＭＳ Ｐゴシック"/>
              <a:cs typeface="Times New Roman" pitchFamily="18" charset="0"/>
            </a:endParaRPr>
          </a:p>
          <a:p>
            <a:pPr eaLnBrk="1" hangingPunct="1">
              <a:defRPr/>
            </a:pPr>
            <a:r>
              <a:rPr lang="en-US" b="1" dirty="0">
                <a:solidFill>
                  <a:srgbClr val="0000FF"/>
                </a:solidFill>
              </a:rPr>
              <a:t>KVL for Loop </a:t>
            </a:r>
            <a:r>
              <a:rPr lang="en-US" dirty="0" err="1">
                <a:solidFill>
                  <a:srgbClr val="0000FF"/>
                </a:solidFill>
              </a:rPr>
              <a:t>abcda</a:t>
            </a:r>
            <a:endParaRPr lang="en-US" dirty="0">
              <a:solidFill>
                <a:srgbClr val="0000FF"/>
              </a:solidFill>
            </a:endParaRPr>
          </a:p>
          <a:p>
            <a:pPr eaLnBrk="1" hangingPunct="1">
              <a:defRPr/>
            </a:pPr>
            <a:endParaRPr lang="en-US" b="1" dirty="0">
              <a:solidFill>
                <a:srgbClr val="000000"/>
              </a:solidFill>
              <a:latin typeface="+mn-lt"/>
              <a:ea typeface="ＭＳ Ｐゴシック"/>
              <a:cs typeface="Times New Roman" pitchFamily="18" charset="0"/>
            </a:endParaRPr>
          </a:p>
        </p:txBody>
      </p:sp>
      <p:pic>
        <p:nvPicPr>
          <p:cNvPr id="7"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3575" y="1951612"/>
            <a:ext cx="3971396" cy="268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Rectangle 7"/>
              <p:cNvSpPr/>
              <p:nvPr/>
            </p:nvSpPr>
            <p:spPr>
              <a:xfrm>
                <a:off x="4714302" y="2303969"/>
                <a:ext cx="1800301" cy="461665"/>
              </a:xfrm>
              <a:prstGeom prst="rect">
                <a:avLst/>
              </a:prstGeom>
            </p:spPr>
            <p:txBody>
              <a:bodyPr wrap="none">
                <a:spAutoFit/>
              </a:bodyPr>
              <a:lstStyle/>
              <a:p>
                <a:pPr eaLnBrk="1" hangingPunct="1">
                  <a:defRPr/>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m:t>
                      </m:r>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3</m:t>
                          </m:r>
                        </m:sub>
                      </m:sSub>
                    </m:oMath>
                  </m:oMathPara>
                </a14:m>
                <a:endParaRPr lang="en-US" dirty="0">
                  <a:solidFill>
                    <a:srgbClr val="000000"/>
                  </a:solidFill>
                  <a:latin typeface="+mn-lt"/>
                  <a:ea typeface="ＭＳ Ｐゴシック"/>
                  <a:cs typeface="Times New Roman"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4714302" y="2303969"/>
                <a:ext cx="1800301" cy="461665"/>
              </a:xfrm>
              <a:prstGeom prst="rect">
                <a:avLst/>
              </a:prstGeom>
              <a:blipFill>
                <a:blip r:embed="rId4"/>
                <a:stretch>
                  <a:fillRect b="-26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3"/>
              <p:cNvSpPr txBox="1">
                <a:spLocks noChangeArrowheads="1"/>
              </p:cNvSpPr>
              <p:nvPr/>
            </p:nvSpPr>
            <p:spPr>
              <a:xfrm>
                <a:off x="4714302" y="4586944"/>
                <a:ext cx="2853109" cy="38158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ctr" eaLnBrk="1" hangingPunct="1">
                  <a:lnSpc>
                    <a:spcPct val="80000"/>
                  </a:lnSpc>
                  <a:buNone/>
                  <a:defRPr/>
                </a:pPr>
                <a14:m>
                  <m:oMathPara xmlns:m="http://schemas.openxmlformats.org/officeDocument/2006/math">
                    <m:oMathParaPr>
                      <m:jc m:val="left"/>
                    </m:oMathParaPr>
                    <m:oMath xmlns:m="http://schemas.openxmlformats.org/officeDocument/2006/math">
                      <m:r>
                        <a:rPr lang="en-US" sz="2400" i="1">
                          <a:solidFill>
                            <a:srgbClr val="000000"/>
                          </a:solidFill>
                          <a:latin typeface="Cambria Math" panose="02040503050406030204" pitchFamily="18" charset="0"/>
                        </a:rPr>
                        <m:t>10−6</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𝐼</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rPr>
                        <m:t>−2</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𝐼</m:t>
                          </m:r>
                        </m:e>
                        <m:sub>
                          <m:r>
                            <a:rPr lang="en-US" sz="2400" i="1">
                              <a:solidFill>
                                <a:srgbClr val="000000"/>
                              </a:solidFill>
                              <a:latin typeface="Cambria Math" panose="02040503050406030204" pitchFamily="18" charset="0"/>
                            </a:rPr>
                            <m:t>3</m:t>
                          </m:r>
                        </m:sub>
                      </m:sSub>
                      <m:r>
                        <a:rPr lang="en-US" sz="2400" i="1">
                          <a:solidFill>
                            <a:srgbClr val="000000"/>
                          </a:solidFill>
                          <a:latin typeface="Cambria Math" panose="02040503050406030204" pitchFamily="18" charset="0"/>
                        </a:rPr>
                        <m:t>=0</m:t>
                      </m:r>
                    </m:oMath>
                  </m:oMathPara>
                </a14:m>
                <a:endParaRPr lang="en-US" sz="2400" dirty="0">
                  <a:solidFill>
                    <a:srgbClr val="000000"/>
                  </a:solidFill>
                  <a:ea typeface="ＭＳ Ｐゴシック"/>
                </a:endParaRPr>
              </a:p>
              <a:p>
                <a:pPr marL="0" indent="0" algn="ctr" eaLnBrk="1" hangingPunct="1">
                  <a:lnSpc>
                    <a:spcPct val="80000"/>
                  </a:lnSpc>
                  <a:buNone/>
                  <a:defRPr/>
                </a:pPr>
                <a:endParaRPr lang="en-US" sz="2400" dirty="0">
                  <a:solidFill>
                    <a:srgbClr val="000000"/>
                  </a:solidFill>
                  <a:ea typeface="ＭＳ Ｐゴシック"/>
                </a:endParaRPr>
              </a:p>
            </p:txBody>
          </p:sp>
        </mc:Choice>
        <mc:Fallback xmlns="">
          <p:sp>
            <p:nvSpPr>
              <p:cNvPr id="10" name="Rectangle 3"/>
              <p:cNvSpPr txBox="1">
                <a:spLocks noRot="1" noChangeAspect="1" noMove="1" noResize="1" noEditPoints="1" noAdjustHandles="1" noChangeArrowheads="1" noChangeShapeType="1" noTextEdit="1"/>
              </p:cNvSpPr>
              <p:nvPr/>
            </p:nvSpPr>
            <p:spPr>
              <a:xfrm>
                <a:off x="4714302" y="4586944"/>
                <a:ext cx="2853109" cy="381583"/>
              </a:xfrm>
              <a:prstGeom prst="rect">
                <a:avLst/>
              </a:prstGeom>
              <a:blipFill>
                <a:blip r:embed="rId5"/>
                <a:stretch>
                  <a:fillRect l="-427"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4854788" y="5193822"/>
                <a:ext cx="1519327" cy="830997"/>
              </a:xfrm>
              <a:prstGeom prst="rect">
                <a:avLst/>
              </a:prstGeom>
              <a:solidFill>
                <a:srgbClr val="FFFF00"/>
              </a:solidFill>
            </p:spPr>
            <p:txBody>
              <a:bodyPr wrap="none">
                <a:spAutoFit/>
              </a:bodyPr>
              <a:lstStyle/>
              <a:p>
                <a:pPr eaLnBrk="1" hangingPunct="1">
                  <a:defRPr/>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1</m:t>
                          </m:r>
                        </m:sub>
                      </m:sSub>
                      <m:r>
                        <a:rPr lang="en-US" i="1">
                          <a:solidFill>
                            <a:srgbClr val="000000"/>
                          </a:solidFill>
                          <a:latin typeface="Cambria Math" panose="02040503050406030204" pitchFamily="18" charset="0"/>
                        </a:rPr>
                        <m:t>=2</m:t>
                      </m:r>
                      <m:r>
                        <a:rPr lang="en-US" i="1">
                          <a:solidFill>
                            <a:srgbClr val="000000"/>
                          </a:solidFill>
                          <a:latin typeface="Cambria Math" panose="02040503050406030204" pitchFamily="18" charset="0"/>
                        </a:rPr>
                        <m:t>𝐴</m:t>
                      </m:r>
                    </m:oMath>
                  </m:oMathPara>
                </a14:m>
                <a:endParaRPr lang="en-US" dirty="0">
                  <a:solidFill>
                    <a:srgbClr val="000000"/>
                  </a:solidFill>
                  <a:latin typeface="+mn-lt"/>
                  <a:ea typeface="ＭＳ Ｐゴシック"/>
                  <a:cs typeface="Times New Roman" pitchFamily="18" charset="0"/>
                </a:endParaRPr>
              </a:p>
              <a:p>
                <a:pPr eaLnBrk="1" hangingPunct="1">
                  <a:defRPr/>
                </a:pPr>
                <a14:m>
                  <m:oMathPara xmlns:m="http://schemas.openxmlformats.org/officeDocument/2006/math">
                    <m:oMathParaPr>
                      <m:jc m:val="centerGroup"/>
                    </m:oMathParaPr>
                    <m:oMath xmlns:m="http://schemas.openxmlformats.org/officeDocument/2006/math">
                      <m:sSub>
                        <m:sSubPr>
                          <m:ctrlPr>
                            <a:rPr lang="en-US" i="1">
                              <a:solidFill>
                                <a:srgbClr val="000000"/>
                              </a:solidFill>
                              <a:latin typeface="Cambria Math" panose="02040503050406030204" pitchFamily="18" charset="0"/>
                            </a:rPr>
                          </m:ctrlPr>
                        </m:sSubPr>
                        <m:e>
                          <m:r>
                            <a:rPr lang="en-US" i="1">
                              <a:solidFill>
                                <a:srgbClr val="000000"/>
                              </a:solidFill>
                              <a:latin typeface="Cambria Math" panose="02040503050406030204" pitchFamily="18" charset="0"/>
                            </a:rPr>
                            <m:t>𝐼</m:t>
                          </m:r>
                        </m:e>
                        <m:sub>
                          <m:r>
                            <a:rPr lang="en-US" i="1">
                              <a:solidFill>
                                <a:srgbClr val="000000"/>
                              </a:solidFill>
                              <a:latin typeface="Cambria Math" panose="02040503050406030204" pitchFamily="18" charset="0"/>
                            </a:rPr>
                            <m:t>2</m:t>
                          </m:r>
                        </m:sub>
                      </m:sSub>
                      <m:r>
                        <a:rPr lang="en-US" i="1">
                          <a:solidFill>
                            <a:srgbClr val="000000"/>
                          </a:solidFill>
                          <a:latin typeface="Cambria Math" panose="02040503050406030204" pitchFamily="18" charset="0"/>
                        </a:rPr>
                        <m:t>=−3</m:t>
                      </m:r>
                      <m:r>
                        <a:rPr lang="en-US" i="1">
                          <a:solidFill>
                            <a:srgbClr val="000000"/>
                          </a:solidFill>
                          <a:latin typeface="Cambria Math" panose="02040503050406030204" pitchFamily="18" charset="0"/>
                        </a:rPr>
                        <m:t>𝐴</m:t>
                      </m:r>
                    </m:oMath>
                  </m:oMathPara>
                </a14:m>
                <a:endParaRPr lang="en-US" dirty="0">
                  <a:solidFill>
                    <a:srgbClr val="000000"/>
                  </a:solidFill>
                  <a:latin typeface="+mn-lt"/>
                  <a:ea typeface="ＭＳ Ｐゴシック"/>
                  <a:cs typeface="Times New Roman" pitchFamily="18" charset="0"/>
                </a:endParaRPr>
              </a:p>
            </p:txBody>
          </p:sp>
        </mc:Choice>
        <mc:Fallback xmlns="">
          <p:sp>
            <p:nvSpPr>
              <p:cNvPr id="14" name="Rectangle 13"/>
              <p:cNvSpPr>
                <a:spLocks noRot="1" noChangeAspect="1" noMove="1" noResize="1" noEditPoints="1" noAdjustHandles="1" noChangeArrowheads="1" noChangeShapeType="1" noTextEdit="1"/>
              </p:cNvSpPr>
              <p:nvPr/>
            </p:nvSpPr>
            <p:spPr>
              <a:xfrm>
                <a:off x="4854788" y="5193822"/>
                <a:ext cx="1519327" cy="830997"/>
              </a:xfrm>
              <a:prstGeom prst="rect">
                <a:avLst/>
              </a:prstGeom>
              <a:blipFill>
                <a:blip r:embed="rId6"/>
                <a:stretch>
                  <a:fillRect b="-22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3"/>
              <p:cNvSpPr txBox="1">
                <a:spLocks noChangeArrowheads="1"/>
              </p:cNvSpPr>
              <p:nvPr/>
            </p:nvSpPr>
            <p:spPr>
              <a:xfrm>
                <a:off x="4714302" y="3462682"/>
                <a:ext cx="4046501" cy="46676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80000"/>
                  </a:lnSpc>
                  <a:buNone/>
                  <a:defRPr/>
                </a:pPr>
                <a14:m>
                  <m:oMathPara xmlns:m="http://schemas.openxmlformats.org/officeDocument/2006/math">
                    <m:oMathParaPr>
                      <m:jc m:val="left"/>
                    </m:oMathParaPr>
                    <m:oMath xmlns:m="http://schemas.openxmlformats.org/officeDocument/2006/math">
                      <m:r>
                        <a:rPr lang="en-US" sz="2400" i="1">
                          <a:solidFill>
                            <a:srgbClr val="000000"/>
                          </a:solidFill>
                          <a:latin typeface="Cambria Math" panose="02040503050406030204" pitchFamily="18" charset="0"/>
                        </a:rPr>
                        <m:t>−14−10+6</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𝐼</m:t>
                          </m:r>
                        </m:e>
                        <m:sub>
                          <m:r>
                            <a:rPr lang="en-US" sz="2400" i="1">
                              <a:solidFill>
                                <a:srgbClr val="000000"/>
                              </a:solidFill>
                              <a:latin typeface="Cambria Math" panose="02040503050406030204" pitchFamily="18" charset="0"/>
                            </a:rPr>
                            <m:t>1</m:t>
                          </m:r>
                        </m:sub>
                      </m:sSub>
                      <m:r>
                        <a:rPr lang="en-US" sz="2400" i="1">
                          <a:solidFill>
                            <a:srgbClr val="000000"/>
                          </a:solidFill>
                          <a:latin typeface="Cambria Math" panose="02040503050406030204" pitchFamily="18" charset="0"/>
                        </a:rPr>
                        <m:t>−4</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𝐼</m:t>
                          </m:r>
                        </m:e>
                        <m:sub>
                          <m:r>
                            <a:rPr lang="en-US" sz="2400" i="1">
                              <a:solidFill>
                                <a:srgbClr val="000000"/>
                              </a:solidFill>
                              <a:latin typeface="Cambria Math" panose="02040503050406030204" pitchFamily="18" charset="0"/>
                            </a:rPr>
                            <m:t>2</m:t>
                          </m:r>
                        </m:sub>
                      </m:sSub>
                      <m:r>
                        <a:rPr lang="en-US" sz="2400" i="1">
                          <a:solidFill>
                            <a:srgbClr val="000000"/>
                          </a:solidFill>
                          <a:latin typeface="Cambria Math" panose="02040503050406030204" pitchFamily="18" charset="0"/>
                        </a:rPr>
                        <m:t>=0</m:t>
                      </m:r>
                    </m:oMath>
                  </m:oMathPara>
                </a14:m>
                <a:endParaRPr lang="en-US" sz="2400" dirty="0">
                  <a:solidFill>
                    <a:srgbClr val="000000"/>
                  </a:solidFill>
                  <a:ea typeface="ＭＳ Ｐゴシック"/>
                </a:endParaRPr>
              </a:p>
            </p:txBody>
          </p:sp>
        </mc:Choice>
        <mc:Fallback xmlns="">
          <p:sp>
            <p:nvSpPr>
              <p:cNvPr id="15" name="Rectangle 3"/>
              <p:cNvSpPr txBox="1">
                <a:spLocks noRot="1" noChangeAspect="1" noMove="1" noResize="1" noEditPoints="1" noAdjustHandles="1" noChangeArrowheads="1" noChangeShapeType="1" noTextEdit="1"/>
              </p:cNvSpPr>
              <p:nvPr/>
            </p:nvSpPr>
            <p:spPr>
              <a:xfrm>
                <a:off x="4714302" y="3462682"/>
                <a:ext cx="4046501" cy="466763"/>
              </a:xfrm>
              <a:prstGeom prst="rect">
                <a:avLst/>
              </a:prstGeom>
              <a:blipFill>
                <a:blip r:embed="rId7"/>
                <a:stretch>
                  <a:fillRect/>
                </a:stretch>
              </a:blipFill>
            </p:spPr>
            <p:txBody>
              <a:bodyPr/>
              <a:lstStyle/>
              <a:p>
                <a:r>
                  <a:rPr lang="en-US">
                    <a:noFill/>
                  </a:rPr>
                  <a:t> </a:t>
                </a:r>
              </a:p>
            </p:txBody>
          </p:sp>
        </mc:Fallback>
      </mc:AlternateContent>
      <p:sp>
        <p:nvSpPr>
          <p:cNvPr id="16" name="Arc 15"/>
          <p:cNvSpPr/>
          <p:nvPr/>
        </p:nvSpPr>
        <p:spPr bwMode="auto">
          <a:xfrm>
            <a:off x="2681043" y="2900366"/>
            <a:ext cx="736601" cy="736601"/>
          </a:xfrm>
          <a:prstGeom prst="arc">
            <a:avLst>
              <a:gd name="adj1" fmla="val 12182617"/>
              <a:gd name="adj2" fmla="val 9378371"/>
            </a:avLst>
          </a:prstGeom>
          <a:noFill/>
          <a:ln w="63500" cap="flat" cmpd="sng" algn="ctr">
            <a:solidFill>
              <a:srgbClr val="0099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7" name="Arc 16"/>
          <p:cNvSpPr/>
          <p:nvPr/>
        </p:nvSpPr>
        <p:spPr bwMode="auto">
          <a:xfrm>
            <a:off x="1148576" y="2557467"/>
            <a:ext cx="736601" cy="736601"/>
          </a:xfrm>
          <a:prstGeom prst="arc">
            <a:avLst>
              <a:gd name="adj1" fmla="val 12182617"/>
              <a:gd name="adj2" fmla="val 9378371"/>
            </a:avLst>
          </a:prstGeom>
          <a:noFill/>
          <a:ln w="63500" cap="flat" cmpd="sng" algn="ctr">
            <a:solidFill>
              <a:srgbClr val="0000FF"/>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endParaRPr lang="en-US"/>
          </a:p>
        </p:txBody>
      </p:sp>
      <p:sp>
        <p:nvSpPr>
          <p:cNvPr id="18" name="Oval 17"/>
          <p:cNvSpPr/>
          <p:nvPr/>
        </p:nvSpPr>
        <p:spPr bwMode="auto">
          <a:xfrm>
            <a:off x="2020643" y="4032667"/>
            <a:ext cx="190792" cy="190792"/>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solidFill>
                <a:srgbClr val="FF0000"/>
              </a:solidFill>
            </a:endParaRPr>
          </a:p>
        </p:txBody>
      </p:sp>
    </p:spTree>
    <p:extLst>
      <p:ext uri="{BB962C8B-B14F-4D97-AF65-F5344CB8AC3E}">
        <p14:creationId xmlns:p14="http://schemas.microsoft.com/office/powerpoint/2010/main" val="376101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03768" y="2085886"/>
            <a:ext cx="3925361" cy="2084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a:t>Ohm’s Law Revisited</a:t>
            </a:r>
          </a:p>
        </p:txBody>
      </p:sp>
      <p:sp>
        <p:nvSpPr>
          <p:cNvPr id="4" name="Content Placeholder 2"/>
          <p:cNvSpPr>
            <a:spLocks noGrp="1"/>
          </p:cNvSpPr>
          <p:nvPr>
            <p:ph idx="1"/>
          </p:nvPr>
        </p:nvSpPr>
        <p:spPr>
          <a:xfrm>
            <a:off x="203200" y="1482703"/>
            <a:ext cx="8636000" cy="2793996"/>
          </a:xfrm>
        </p:spPr>
        <p:txBody>
          <a:bodyPr/>
          <a:lstStyle/>
          <a:p>
            <a:pPr algn="just"/>
            <a:r>
              <a:rPr lang="en-US" altLang="en-US" sz="3200" dirty="0"/>
              <a:t>Ohm’s Law generalized for an AC circuit –</a:t>
            </a:r>
          </a:p>
          <a:p>
            <a:pPr algn="just"/>
            <a:r>
              <a:rPr lang="en-US" altLang="en-US" sz="3600" dirty="0">
                <a:solidFill>
                  <a:srgbClr val="FF0000"/>
                </a:solidFill>
              </a:rPr>
              <a:t>V=ZI</a:t>
            </a:r>
            <a:r>
              <a:rPr lang="en-US" altLang="en-US" sz="3200" dirty="0"/>
              <a:t>  </a:t>
            </a:r>
            <a:r>
              <a:rPr lang="en-US" altLang="en-US" sz="3600" dirty="0"/>
              <a:t>(vs V=RI)</a:t>
            </a:r>
          </a:p>
          <a:p>
            <a:pPr lvl="1" algn="just">
              <a:buClrTx/>
            </a:pPr>
            <a:r>
              <a:rPr lang="en-US" altLang="en-US" b="1" dirty="0"/>
              <a:t>Resistor: V &amp; I in phase</a:t>
            </a:r>
          </a:p>
          <a:p>
            <a:pPr lvl="1" algn="just">
              <a:buClrTx/>
            </a:pPr>
            <a:r>
              <a:rPr lang="en-US" altLang="en-US" b="1" dirty="0"/>
              <a:t>Capacitor: V lags I by 90</a:t>
            </a:r>
            <a:r>
              <a:rPr lang="en-US" altLang="en-US" b="1" baseline="30000" dirty="0"/>
              <a:t>o</a:t>
            </a:r>
            <a:endParaRPr lang="en-US" altLang="en-US" b="1" dirty="0"/>
          </a:p>
          <a:p>
            <a:pPr lvl="1" algn="just">
              <a:buClrTx/>
            </a:pPr>
            <a:r>
              <a:rPr lang="en-US" altLang="en-US" b="1" dirty="0"/>
              <a:t>Inductor: V leads I by 90</a:t>
            </a:r>
            <a:r>
              <a:rPr lang="en-US" altLang="en-US" b="1" baseline="30000" dirty="0"/>
              <a:t>o</a:t>
            </a:r>
            <a:endParaRPr lang="en-US" altLang="en-US" b="1" dirty="0"/>
          </a:p>
          <a:p>
            <a:pPr lvl="1" algn="just"/>
            <a:endParaRPr lang="en-US" altLang="en-US" sz="2800" b="1" dirty="0"/>
          </a:p>
        </p:txBody>
      </p:sp>
      <p:graphicFrame>
        <p:nvGraphicFramePr>
          <p:cNvPr id="5" name="Table 4"/>
          <p:cNvGraphicFramePr>
            <a:graphicFrameLocks noGrp="1"/>
          </p:cNvGraphicFramePr>
          <p:nvPr>
            <p:extLst>
              <p:ext uri="{D42A27DB-BD31-4B8C-83A1-F6EECF244321}">
                <p14:modId xmlns:p14="http://schemas.microsoft.com/office/powerpoint/2010/main" val="1031205000"/>
              </p:ext>
            </p:extLst>
          </p:nvPr>
        </p:nvGraphicFramePr>
        <p:xfrm>
          <a:off x="784345" y="4519176"/>
          <a:ext cx="7069668" cy="1532468"/>
        </p:xfrm>
        <a:graphic>
          <a:graphicData uri="http://schemas.openxmlformats.org/drawingml/2006/table">
            <a:tbl>
              <a:tblPr firstRow="1" bandRow="1">
                <a:tableStyleId>{5C22544A-7EE6-4342-B048-85BDC9FD1C3A}</a:tableStyleId>
              </a:tblPr>
              <a:tblGrid>
                <a:gridCol w="2209272">
                  <a:extLst>
                    <a:ext uri="{9D8B030D-6E8A-4147-A177-3AD203B41FA5}">
                      <a16:colId xmlns:a16="http://schemas.microsoft.com/office/drawing/2014/main" val="20000"/>
                    </a:ext>
                  </a:extLst>
                </a:gridCol>
                <a:gridCol w="883708">
                  <a:extLst>
                    <a:ext uri="{9D8B030D-6E8A-4147-A177-3AD203B41FA5}">
                      <a16:colId xmlns:a16="http://schemas.microsoft.com/office/drawing/2014/main" val="20001"/>
                    </a:ext>
                  </a:extLst>
                </a:gridCol>
                <a:gridCol w="1656953">
                  <a:extLst>
                    <a:ext uri="{9D8B030D-6E8A-4147-A177-3AD203B41FA5}">
                      <a16:colId xmlns:a16="http://schemas.microsoft.com/office/drawing/2014/main" val="20002"/>
                    </a:ext>
                  </a:extLst>
                </a:gridCol>
                <a:gridCol w="2319735">
                  <a:extLst>
                    <a:ext uri="{9D8B030D-6E8A-4147-A177-3AD203B41FA5}">
                      <a16:colId xmlns:a16="http://schemas.microsoft.com/office/drawing/2014/main" val="20003"/>
                    </a:ext>
                  </a:extLst>
                </a:gridCol>
              </a:tblGrid>
              <a:tr h="338668">
                <a:tc>
                  <a:txBody>
                    <a:bodyPr/>
                    <a:lstStyle/>
                    <a:p>
                      <a:pPr algn="ctr">
                        <a:spcBef>
                          <a:spcPts val="600"/>
                        </a:spcBef>
                      </a:pPr>
                      <a:r>
                        <a:rPr lang="en-US" b="1" dirty="0">
                          <a:solidFill>
                            <a:schemeClr val="tx1"/>
                          </a:solidFill>
                        </a:rPr>
                        <a:t>Component</a:t>
                      </a:r>
                    </a:p>
                  </a:txBody>
                  <a:tcPr>
                    <a:solidFill>
                      <a:srgbClr val="FFC000"/>
                    </a:solidFill>
                  </a:tcPr>
                </a:tc>
                <a:tc>
                  <a:txBody>
                    <a:bodyPr/>
                    <a:lstStyle/>
                    <a:p>
                      <a:pPr algn="ctr">
                        <a:spcBef>
                          <a:spcPts val="300"/>
                        </a:spcBef>
                      </a:pPr>
                      <a:endParaRPr lang="en-US" b="1" dirty="0">
                        <a:solidFill>
                          <a:schemeClr val="tx1"/>
                        </a:solidFill>
                      </a:endParaRPr>
                    </a:p>
                  </a:txBody>
                  <a:tcPr>
                    <a:solidFill>
                      <a:srgbClr val="FFC000"/>
                    </a:solidFill>
                  </a:tcPr>
                </a:tc>
                <a:tc gridSpan="2">
                  <a:txBody>
                    <a:bodyPr/>
                    <a:lstStyle/>
                    <a:p>
                      <a:pPr algn="ctr">
                        <a:spcBef>
                          <a:spcPts val="300"/>
                        </a:spcBef>
                      </a:pPr>
                      <a:r>
                        <a:rPr lang="en-US" b="1" dirty="0">
                          <a:solidFill>
                            <a:schemeClr val="tx1"/>
                          </a:solidFill>
                        </a:rPr>
                        <a:t>Impedance</a:t>
                      </a:r>
                    </a:p>
                  </a:txBody>
                  <a:tcPr>
                    <a:solidFill>
                      <a:srgbClr val="FFC000"/>
                    </a:solidFill>
                  </a:tcPr>
                </a:tc>
                <a:tc hMerge="1">
                  <a:txBody>
                    <a:bodyPr/>
                    <a:lstStyle/>
                    <a:p>
                      <a:endParaRPr lang="en-US"/>
                    </a:p>
                  </a:txBody>
                  <a:tcPr/>
                </a:tc>
                <a:extLst>
                  <a:ext uri="{0D108BD9-81ED-4DB2-BD59-A6C34878D82A}">
                    <a16:rowId xmlns:a16="http://schemas.microsoft.com/office/drawing/2014/main" val="10000"/>
                  </a:ext>
                </a:extLst>
              </a:tr>
              <a:tr h="362375">
                <a:tc>
                  <a:txBody>
                    <a:bodyPr/>
                    <a:lstStyle/>
                    <a:p>
                      <a:pPr algn="ctr">
                        <a:spcBef>
                          <a:spcPts val="600"/>
                        </a:spcBef>
                      </a:pPr>
                      <a:r>
                        <a:rPr lang="en-US" b="1" dirty="0">
                          <a:solidFill>
                            <a:schemeClr val="tx1"/>
                          </a:solidFill>
                        </a:rPr>
                        <a:t>Resistor</a:t>
                      </a:r>
                    </a:p>
                  </a:txBody>
                  <a:tcPr>
                    <a:solidFill>
                      <a:srgbClr val="FFC000"/>
                    </a:solidFill>
                  </a:tcPr>
                </a:tc>
                <a:tc>
                  <a:txBody>
                    <a:bodyPr/>
                    <a:lstStyle/>
                    <a:p>
                      <a:pPr algn="ctr">
                        <a:spcBef>
                          <a:spcPts val="300"/>
                        </a:spcBef>
                      </a:pPr>
                      <a:r>
                        <a:rPr lang="en-US" b="1" dirty="0">
                          <a:solidFill>
                            <a:schemeClr val="tx1"/>
                          </a:solidFill>
                        </a:rPr>
                        <a:t>Z</a:t>
                      </a:r>
                      <a:r>
                        <a:rPr lang="en-US" b="1" baseline="-25000" dirty="0">
                          <a:solidFill>
                            <a:schemeClr val="tx1"/>
                          </a:solidFill>
                        </a:rPr>
                        <a:t>R</a:t>
                      </a:r>
                      <a:r>
                        <a:rPr lang="en-US" b="1" dirty="0">
                          <a:solidFill>
                            <a:schemeClr val="tx1"/>
                          </a:solidFill>
                        </a:rPr>
                        <a:t> </a:t>
                      </a:r>
                    </a:p>
                  </a:txBody>
                  <a:tcPr>
                    <a:solidFill>
                      <a:srgbClr val="FFC000"/>
                    </a:solidFill>
                  </a:tcPr>
                </a:tc>
                <a:tc>
                  <a:txBody>
                    <a:bodyPr/>
                    <a:lstStyle/>
                    <a:p>
                      <a:pPr algn="ctr">
                        <a:spcBef>
                          <a:spcPts val="300"/>
                        </a:spcBef>
                      </a:pPr>
                      <a:endParaRPr lang="en-US" b="1" dirty="0">
                        <a:solidFill>
                          <a:schemeClr val="tx1"/>
                        </a:solidFill>
                      </a:endParaRPr>
                    </a:p>
                  </a:txBody>
                  <a:tcPr>
                    <a:solidFill>
                      <a:srgbClr val="FFC000"/>
                    </a:solidFill>
                  </a:tcPr>
                </a:tc>
                <a:tc>
                  <a:txBody>
                    <a:bodyPr/>
                    <a:lstStyle/>
                    <a:p>
                      <a:pPr algn="ctr"/>
                      <a:endParaRPr lang="en-US" b="1" dirty="0">
                        <a:solidFill>
                          <a:schemeClr val="tx1"/>
                        </a:solidFill>
                      </a:endParaRPr>
                    </a:p>
                  </a:txBody>
                  <a:tcPr>
                    <a:solidFill>
                      <a:srgbClr val="FFC000"/>
                    </a:solidFill>
                  </a:tcPr>
                </a:tc>
                <a:extLst>
                  <a:ext uri="{0D108BD9-81ED-4DB2-BD59-A6C34878D82A}">
                    <a16:rowId xmlns:a16="http://schemas.microsoft.com/office/drawing/2014/main" val="10001"/>
                  </a:ext>
                </a:extLst>
              </a:tr>
              <a:tr h="411481">
                <a:tc>
                  <a:txBody>
                    <a:bodyPr/>
                    <a:lstStyle/>
                    <a:p>
                      <a:pPr algn="ctr">
                        <a:spcBef>
                          <a:spcPts val="600"/>
                        </a:spcBef>
                      </a:pPr>
                      <a:r>
                        <a:rPr lang="en-US" b="1" dirty="0">
                          <a:solidFill>
                            <a:schemeClr val="tx1"/>
                          </a:solidFill>
                        </a:rPr>
                        <a:t>Capacitor</a:t>
                      </a:r>
                    </a:p>
                  </a:txBody>
                  <a:tcPr>
                    <a:solidFill>
                      <a:srgbClr val="FFC000"/>
                    </a:solidFill>
                  </a:tcPr>
                </a:tc>
                <a:tc>
                  <a:txBody>
                    <a:bodyPr/>
                    <a:lstStyle/>
                    <a:p>
                      <a:pPr algn="ctr">
                        <a:spcBef>
                          <a:spcPts val="300"/>
                        </a:spcBef>
                      </a:pPr>
                      <a:r>
                        <a:rPr lang="en-US" b="1" dirty="0">
                          <a:solidFill>
                            <a:schemeClr val="tx1"/>
                          </a:solidFill>
                        </a:rPr>
                        <a:t>Z</a:t>
                      </a:r>
                      <a:r>
                        <a:rPr lang="en-US" b="1" baseline="-25000" dirty="0">
                          <a:solidFill>
                            <a:schemeClr val="tx1"/>
                          </a:solidFill>
                        </a:rPr>
                        <a:t>C</a:t>
                      </a:r>
                      <a:r>
                        <a:rPr lang="en-US" b="1" dirty="0">
                          <a:solidFill>
                            <a:schemeClr val="tx1"/>
                          </a:solidFill>
                        </a:rPr>
                        <a:t> </a:t>
                      </a:r>
                    </a:p>
                  </a:txBody>
                  <a:tcPr>
                    <a:solidFill>
                      <a:srgbClr val="FFC000"/>
                    </a:solidFill>
                  </a:tcPr>
                </a:tc>
                <a:tc>
                  <a:txBody>
                    <a:bodyPr/>
                    <a:lstStyle/>
                    <a:p>
                      <a:pPr algn="ctr">
                        <a:spcBef>
                          <a:spcPts val="300"/>
                        </a:spcBef>
                      </a:pPr>
                      <a:endParaRPr lang="en-US" b="1" dirty="0">
                        <a:solidFill>
                          <a:schemeClr val="tx1"/>
                        </a:solidFill>
                      </a:endParaRPr>
                    </a:p>
                  </a:txBody>
                  <a:tcPr>
                    <a:solidFill>
                      <a:srgbClr val="FFC000"/>
                    </a:solidFill>
                  </a:tcPr>
                </a:tc>
                <a:tc>
                  <a:txBody>
                    <a:bodyPr/>
                    <a:lstStyle/>
                    <a:p>
                      <a:pPr algn="ctr"/>
                      <a:endParaRPr lang="en-US" b="1" dirty="0">
                        <a:solidFill>
                          <a:schemeClr val="tx1"/>
                        </a:solidFill>
                      </a:endParaRPr>
                    </a:p>
                  </a:txBody>
                  <a:tcPr>
                    <a:solidFill>
                      <a:srgbClr val="FFC000"/>
                    </a:solidFill>
                  </a:tcPr>
                </a:tc>
                <a:extLst>
                  <a:ext uri="{0D108BD9-81ED-4DB2-BD59-A6C34878D82A}">
                    <a16:rowId xmlns:a16="http://schemas.microsoft.com/office/drawing/2014/main" val="10002"/>
                  </a:ext>
                </a:extLst>
              </a:tr>
              <a:tr h="389467">
                <a:tc>
                  <a:txBody>
                    <a:bodyPr/>
                    <a:lstStyle/>
                    <a:p>
                      <a:pPr algn="ctr">
                        <a:spcBef>
                          <a:spcPts val="600"/>
                        </a:spcBef>
                      </a:pPr>
                      <a:r>
                        <a:rPr lang="en-US" b="1" dirty="0">
                          <a:solidFill>
                            <a:schemeClr val="tx1"/>
                          </a:solidFill>
                        </a:rPr>
                        <a:t>Inductor</a:t>
                      </a:r>
                    </a:p>
                  </a:txBody>
                  <a:tcPr>
                    <a:solidFill>
                      <a:srgbClr val="FFC000"/>
                    </a:solidFill>
                  </a:tcPr>
                </a:tc>
                <a:tc>
                  <a:txBody>
                    <a:bodyPr/>
                    <a:lstStyle/>
                    <a:p>
                      <a:pPr algn="ctr">
                        <a:spcBef>
                          <a:spcPts val="300"/>
                        </a:spcBef>
                      </a:pPr>
                      <a:r>
                        <a:rPr lang="en-US" b="1" dirty="0">
                          <a:solidFill>
                            <a:schemeClr val="tx1"/>
                          </a:solidFill>
                        </a:rPr>
                        <a:t>Z</a:t>
                      </a:r>
                      <a:r>
                        <a:rPr lang="en-US" b="1" baseline="-25000" dirty="0">
                          <a:solidFill>
                            <a:schemeClr val="tx1"/>
                          </a:solidFill>
                        </a:rPr>
                        <a:t>L</a:t>
                      </a:r>
                      <a:endParaRPr lang="en-US" b="1" dirty="0">
                        <a:solidFill>
                          <a:schemeClr val="tx1"/>
                        </a:solidFill>
                      </a:endParaRPr>
                    </a:p>
                  </a:txBody>
                  <a:tcPr>
                    <a:solidFill>
                      <a:srgbClr val="FFC000"/>
                    </a:solidFill>
                  </a:tcPr>
                </a:tc>
                <a:tc>
                  <a:txBody>
                    <a:bodyPr/>
                    <a:lstStyle/>
                    <a:p>
                      <a:pPr algn="ctr">
                        <a:spcBef>
                          <a:spcPts val="300"/>
                        </a:spcBef>
                      </a:pPr>
                      <a:endParaRPr lang="en-US" b="1" dirty="0">
                        <a:solidFill>
                          <a:schemeClr val="tx1"/>
                        </a:solidFill>
                      </a:endParaRPr>
                    </a:p>
                  </a:txBody>
                  <a:tcPr>
                    <a:solidFill>
                      <a:srgbClr val="FFC000"/>
                    </a:solidFill>
                  </a:tcPr>
                </a:tc>
                <a:tc>
                  <a:txBody>
                    <a:bodyPr/>
                    <a:lstStyle/>
                    <a:p>
                      <a:pPr algn="ctr"/>
                      <a:endParaRPr lang="en-US" b="1" dirty="0">
                        <a:solidFill>
                          <a:schemeClr val="tx1"/>
                        </a:solidFill>
                      </a:endParaRPr>
                    </a:p>
                  </a:txBody>
                  <a:tcPr>
                    <a:solidFill>
                      <a:srgbClr val="FFC000"/>
                    </a:solidFill>
                  </a:tcPr>
                </a:tc>
                <a:extLst>
                  <a:ext uri="{0D108BD9-81ED-4DB2-BD59-A6C34878D82A}">
                    <a16:rowId xmlns:a16="http://schemas.microsoft.com/office/drawing/2014/main" val="10003"/>
                  </a:ext>
                </a:extLst>
              </a:tr>
            </a:tbl>
          </a:graphicData>
        </a:graphic>
      </p:graphicFrame>
      <p:graphicFrame>
        <p:nvGraphicFramePr>
          <p:cNvPr id="6" name="Object 2"/>
          <p:cNvGraphicFramePr>
            <a:graphicFrameLocks noChangeAspect="1"/>
          </p:cNvGraphicFramePr>
          <p:nvPr>
            <p:custDataLst>
              <p:tags r:id="rId1"/>
            </p:custDataLst>
            <p:extLst>
              <p:ext uri="{D42A27DB-BD31-4B8C-83A1-F6EECF244321}">
                <p14:modId xmlns:p14="http://schemas.microsoft.com/office/powerpoint/2010/main" val="2569196728"/>
              </p:ext>
            </p:extLst>
          </p:nvPr>
        </p:nvGraphicFramePr>
        <p:xfrm>
          <a:off x="4438240" y="4917642"/>
          <a:ext cx="2994025" cy="1150937"/>
        </p:xfrm>
        <a:graphic>
          <a:graphicData uri="http://schemas.openxmlformats.org/presentationml/2006/ole">
            <mc:AlternateContent xmlns:mc="http://schemas.openxmlformats.org/markup-compatibility/2006">
              <mc:Choice xmlns:v="urn:schemas-microsoft-com:vml" Requires="v">
                <p:oleObj name="Equation" r:id="rId5" imgW="2895480" imgH="1143000" progId="Equation.DSMT4">
                  <p:embed/>
                </p:oleObj>
              </mc:Choice>
              <mc:Fallback>
                <p:oleObj name="Equation" r:id="rId5" imgW="2895480" imgH="1143000" progId="Equation.DSMT4">
                  <p:embed/>
                  <p:pic>
                    <p:nvPicPr>
                      <p:cNvPr id="6" name="Object 2"/>
                      <p:cNvPicPr>
                        <a:picLocks noChangeAspect="1" noChangeArrowheads="1"/>
                      </p:cNvPicPr>
                      <p:nvPr/>
                    </p:nvPicPr>
                    <p:blipFill>
                      <a:blip r:embed="rId6"/>
                      <a:srcRect/>
                      <a:stretch>
                        <a:fillRect/>
                      </a:stretch>
                    </p:blipFill>
                    <p:spPr bwMode="auto">
                      <a:xfrm>
                        <a:off x="4438240" y="4917642"/>
                        <a:ext cx="2994025" cy="1150937"/>
                      </a:xfrm>
                      <a:prstGeom prst="rect">
                        <a:avLst/>
                      </a:prstGeom>
                      <a:noFill/>
                    </p:spPr>
                  </p:pic>
                </p:oleObj>
              </mc:Fallback>
            </mc:AlternateContent>
          </a:graphicData>
        </a:graphic>
      </p:graphicFrame>
      <p:pic>
        <p:nvPicPr>
          <p:cNvPr id="8" name="Picture 12" descr="http://www.magic-emoji.com/emoji/images/83_emoji_iphone_black_diamond_sui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200000">
            <a:off x="6718651" y="3397199"/>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59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06E04DCA-8F17-FF59-9AC9-7E2621DB9B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04" y="0"/>
            <a:ext cx="6850304" cy="5176828"/>
          </a:xfrm>
          <a:prstGeom prst="rect">
            <a:avLst/>
          </a:prstGeom>
        </p:spPr>
      </p:pic>
    </p:spTree>
    <p:extLst>
      <p:ext uri="{BB962C8B-B14F-4D97-AF65-F5344CB8AC3E}">
        <p14:creationId xmlns:p14="http://schemas.microsoft.com/office/powerpoint/2010/main" val="24132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Equivalent Impedance (Prove!)</a:t>
            </a:r>
          </a:p>
        </p:txBody>
      </p:sp>
      <p:pic>
        <p:nvPicPr>
          <p:cNvPr id="4"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1556775"/>
            <a:ext cx="8905238" cy="396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2914806" y="4592565"/>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624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Analog Low-Pass Filter</a:t>
            </a:r>
          </a:p>
        </p:txBody>
      </p:sp>
      <p:pic>
        <p:nvPicPr>
          <p:cNvPr id="16" name="Picture 15"/>
          <p:cNvPicPr>
            <a:picLocks noChangeAspect="1"/>
          </p:cNvPicPr>
          <p:nvPr/>
        </p:nvPicPr>
        <p:blipFill>
          <a:blip r:embed="rId3"/>
          <a:stretch>
            <a:fillRect/>
          </a:stretch>
        </p:blipFill>
        <p:spPr>
          <a:xfrm>
            <a:off x="95395" y="1045257"/>
            <a:ext cx="9077731" cy="4767485"/>
          </a:xfrm>
          <a:prstGeom prst="rect">
            <a:avLst/>
          </a:prstGeom>
        </p:spPr>
      </p:pic>
    </p:spTree>
    <p:extLst>
      <p:ext uri="{BB962C8B-B14F-4D97-AF65-F5344CB8AC3E}">
        <p14:creationId xmlns:p14="http://schemas.microsoft.com/office/powerpoint/2010/main" val="285407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Filters</a:t>
            </a:r>
          </a:p>
        </p:txBody>
      </p:sp>
      <p:pic>
        <p:nvPicPr>
          <p:cNvPr id="4" name="Picture 3"/>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b="1137"/>
          <a:stretch/>
        </p:blipFill>
        <p:spPr bwMode="auto">
          <a:xfrm>
            <a:off x="203200" y="1240924"/>
            <a:ext cx="7991616" cy="51800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8458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http://tbivision.com/wp-content/uploads/2013/09/Guys-in-Disguise-ima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765094"/>
            <a:ext cx="7391400" cy="49300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03200" y="0"/>
            <a:ext cx="11785600" cy="838200"/>
          </a:xfrm>
        </p:spPr>
        <p:txBody>
          <a:bodyPr/>
          <a:lstStyle/>
          <a:p>
            <a:r>
              <a:rPr lang="en-US" dirty="0"/>
              <a:t>AC is DC in Disguise</a:t>
            </a:r>
          </a:p>
        </p:txBody>
      </p:sp>
    </p:spTree>
    <p:extLst>
      <p:ext uri="{BB962C8B-B14F-4D97-AF65-F5344CB8AC3E}">
        <p14:creationId xmlns:p14="http://schemas.microsoft.com/office/powerpoint/2010/main" val="9227434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Image result for voltage divi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66" y="1511910"/>
            <a:ext cx="3284013" cy="264146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Voltage Divider: Signal Transfer</a:t>
            </a:r>
          </a:p>
        </p:txBody>
      </p:sp>
      <p:sp>
        <p:nvSpPr>
          <p:cNvPr id="4" name="Rectangle 5"/>
          <p:cNvSpPr>
            <a:spLocks noChangeArrowheads="1"/>
          </p:cNvSpPr>
          <p:nvPr/>
        </p:nvSpPr>
        <p:spPr bwMode="auto">
          <a:xfrm>
            <a:off x="4676879" y="1222478"/>
            <a:ext cx="4165269" cy="1514261"/>
          </a:xfrm>
          <a:prstGeom prst="rect">
            <a:avLst/>
          </a:prstGeom>
          <a:noFill/>
          <a:ln w="9525">
            <a:noFill/>
            <a:miter lim="800000"/>
            <a:headEnd/>
            <a:tailEnd/>
          </a:ln>
          <a:effectLst/>
        </p:spPr>
        <p:txBody>
          <a:bodyPr wrap="square">
            <a:spAutoFit/>
          </a:bodyPr>
          <a:lstStyle/>
          <a:p>
            <a:pPr eaLnBrk="1" hangingPunct="1">
              <a:lnSpc>
                <a:spcPct val="110000"/>
              </a:lnSpc>
              <a:defRPr/>
            </a:pPr>
            <a:r>
              <a:rPr lang="en-US" b="1" dirty="0">
                <a:latin typeface="+mn-lt"/>
                <a:ea typeface="+mn-ea"/>
                <a:cs typeface="Times New Roman" pitchFamily="18" charset="0"/>
              </a:rPr>
              <a:t>Needs</a:t>
            </a:r>
            <a:endParaRPr lang="en-US" sz="2000" b="1" dirty="0">
              <a:latin typeface="+mn-lt"/>
              <a:ea typeface="+mn-ea"/>
              <a:cs typeface="Times New Roman" pitchFamily="18" charset="0"/>
            </a:endParaRPr>
          </a:p>
          <a:p>
            <a:pPr eaLnBrk="1" hangingPunct="1">
              <a:lnSpc>
                <a:spcPct val="110000"/>
              </a:lnSpc>
              <a:defRPr/>
            </a:pPr>
            <a:r>
              <a:rPr lang="en-US" sz="2000" b="1" dirty="0">
                <a:solidFill>
                  <a:srgbClr val="FF0000"/>
                </a:solidFill>
                <a:latin typeface="+mn-lt"/>
                <a:ea typeface="+mn-ea"/>
                <a:cs typeface="Times New Roman" pitchFamily="18" charset="0"/>
              </a:rPr>
              <a:t>Large Input Resistance</a:t>
            </a:r>
          </a:p>
          <a:p>
            <a:pPr eaLnBrk="1" hangingPunct="1">
              <a:lnSpc>
                <a:spcPct val="110000"/>
              </a:lnSpc>
              <a:defRPr/>
            </a:pPr>
            <a:r>
              <a:rPr lang="en-US" sz="2000" b="1" dirty="0">
                <a:solidFill>
                  <a:srgbClr val="00B050"/>
                </a:solidFill>
                <a:latin typeface="+mn-lt"/>
                <a:ea typeface="+mn-ea"/>
                <a:cs typeface="Times New Roman" pitchFamily="18" charset="0"/>
              </a:rPr>
              <a:t>Small Output Resistance</a:t>
            </a:r>
          </a:p>
          <a:p>
            <a:pPr eaLnBrk="1" hangingPunct="1">
              <a:lnSpc>
                <a:spcPct val="110000"/>
              </a:lnSpc>
              <a:defRPr/>
            </a:pPr>
            <a:r>
              <a:rPr lang="en-US" sz="2000" b="1" dirty="0">
                <a:solidFill>
                  <a:srgbClr val="0000FF"/>
                </a:solidFill>
                <a:latin typeface="+mn-lt"/>
                <a:ea typeface="+mn-ea"/>
                <a:cs typeface="Times New Roman" pitchFamily="18" charset="0"/>
              </a:rPr>
              <a:t>Great </a:t>
            </a:r>
            <a:r>
              <a:rPr lang="en-US" sz="2000" b="1" dirty="0">
                <a:solidFill>
                  <a:srgbClr val="0000FF"/>
                </a:solidFill>
                <a:cs typeface="Times New Roman" pitchFamily="18" charset="0"/>
              </a:rPr>
              <a:t>Magnification/Gain</a:t>
            </a:r>
          </a:p>
        </p:txBody>
      </p:sp>
      <p:pic>
        <p:nvPicPr>
          <p:cNvPr id="5" name="Picture 16"/>
          <p:cNvPicPr>
            <a:picLocks noChangeAspect="1" noChangeArrowheads="1"/>
          </p:cNvPicPr>
          <p:nvPr/>
        </p:nvPicPr>
        <p:blipFill>
          <a:blip r:embed="rId4"/>
          <a:srcRect/>
          <a:stretch>
            <a:fillRect/>
          </a:stretch>
        </p:blipFill>
        <p:spPr bwMode="auto">
          <a:xfrm>
            <a:off x="5561083" y="4017380"/>
            <a:ext cx="2200917" cy="2688220"/>
          </a:xfrm>
          <a:prstGeom prst="rect">
            <a:avLst/>
          </a:prstGeom>
          <a:noFill/>
          <a:ln w="9525">
            <a:noFill/>
            <a:miter lim="800000"/>
            <a:headEnd/>
            <a:tailEnd/>
          </a:ln>
          <a:effectLst/>
        </p:spPr>
      </p:pic>
      <p:sp>
        <p:nvSpPr>
          <p:cNvPr id="9" name="Down Arrow 8"/>
          <p:cNvSpPr/>
          <p:nvPr/>
        </p:nvSpPr>
        <p:spPr bwMode="auto">
          <a:xfrm flipV="1">
            <a:off x="1214099" y="3131331"/>
            <a:ext cx="266162" cy="420806"/>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mn-lt"/>
              <a:ea typeface="+mn-ea"/>
              <a:cs typeface="Times New Roman" pitchFamily="18" charset="0"/>
            </a:endParaRPr>
          </a:p>
        </p:txBody>
      </p:sp>
      <p:sp>
        <p:nvSpPr>
          <p:cNvPr id="10" name="Down Arrow 9"/>
          <p:cNvSpPr/>
          <p:nvPr/>
        </p:nvSpPr>
        <p:spPr bwMode="auto">
          <a:xfrm flipV="1">
            <a:off x="3151094" y="2625516"/>
            <a:ext cx="266162" cy="420806"/>
          </a:xfrm>
          <a:prstGeom prst="down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mn-lt"/>
              <a:ea typeface="+mn-ea"/>
              <a:cs typeface="Times New Roman" pitchFamily="18" charset="0"/>
            </a:endParaRPr>
          </a:p>
        </p:txBody>
      </p:sp>
      <p:pic>
        <p:nvPicPr>
          <p:cNvPr id="11" name="Picture 10"/>
          <p:cNvPicPr>
            <a:picLocks noChangeAspect="1"/>
          </p:cNvPicPr>
          <p:nvPr/>
        </p:nvPicPr>
        <p:blipFill>
          <a:blip r:embed="rId5"/>
          <a:stretch>
            <a:fillRect/>
          </a:stretch>
        </p:blipFill>
        <p:spPr>
          <a:xfrm flipH="1">
            <a:off x="6582586" y="2783671"/>
            <a:ext cx="510392" cy="1361044"/>
          </a:xfrm>
          <a:prstGeom prst="rect">
            <a:avLst/>
          </a:prstGeom>
        </p:spPr>
      </p:pic>
      <p:pic>
        <p:nvPicPr>
          <p:cNvPr id="12" name="Picture 11"/>
          <p:cNvPicPr>
            <a:picLocks noChangeAspect="1"/>
          </p:cNvPicPr>
          <p:nvPr/>
        </p:nvPicPr>
        <p:blipFill>
          <a:blip r:embed="rId6"/>
          <a:stretch>
            <a:fillRect/>
          </a:stretch>
        </p:blipFill>
        <p:spPr>
          <a:xfrm>
            <a:off x="6266794" y="2773749"/>
            <a:ext cx="438150" cy="209550"/>
          </a:xfrm>
          <a:prstGeom prst="rect">
            <a:avLst/>
          </a:prstGeom>
        </p:spPr>
      </p:pic>
      <p:sp>
        <p:nvSpPr>
          <p:cNvPr id="14" name="Down Arrow 13"/>
          <p:cNvSpPr/>
          <p:nvPr/>
        </p:nvSpPr>
        <p:spPr bwMode="auto">
          <a:xfrm>
            <a:off x="1817662" y="3173007"/>
            <a:ext cx="266162" cy="420806"/>
          </a:xfrm>
          <a:prstGeom prst="down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mn-lt"/>
              <a:ea typeface="+mn-ea"/>
              <a:cs typeface="Times New Roman" pitchFamily="18" charset="0"/>
            </a:endParaRPr>
          </a:p>
        </p:txBody>
      </p:sp>
      <p:cxnSp>
        <p:nvCxnSpPr>
          <p:cNvPr id="13" name="Straight Connector 12"/>
          <p:cNvCxnSpPr/>
          <p:nvPr/>
        </p:nvCxnSpPr>
        <p:spPr bwMode="auto">
          <a:xfrm flipH="1">
            <a:off x="3433113" y="2898456"/>
            <a:ext cx="2664435" cy="0"/>
          </a:xfrm>
          <a:prstGeom prst="line">
            <a:avLst/>
          </a:prstGeom>
          <a:solidFill>
            <a:schemeClr val="accent1"/>
          </a:solidFill>
          <a:ln w="25400" cap="flat" cmpd="sng" algn="ctr">
            <a:solidFill>
              <a:schemeClr val="tx1"/>
            </a:solidFill>
            <a:prstDash val="dash"/>
            <a:round/>
            <a:headEnd type="none" w="med" len="med"/>
            <a:tailEnd type="none" w="med" len="med"/>
          </a:ln>
          <a:effectLst/>
        </p:spPr>
      </p:cxnSp>
      <p:sp>
        <p:nvSpPr>
          <p:cNvPr id="17" name="Rectangle 5"/>
          <p:cNvSpPr>
            <a:spLocks noChangeArrowheads="1"/>
          </p:cNvSpPr>
          <p:nvPr/>
        </p:nvSpPr>
        <p:spPr bwMode="auto">
          <a:xfrm>
            <a:off x="478553" y="4564843"/>
            <a:ext cx="4997450" cy="1852815"/>
          </a:xfrm>
          <a:prstGeom prst="rect">
            <a:avLst/>
          </a:prstGeom>
          <a:noFill/>
          <a:ln w="9525">
            <a:noFill/>
            <a:miter lim="800000"/>
            <a:headEnd/>
            <a:tailEnd/>
          </a:ln>
          <a:effectLst/>
        </p:spPr>
        <p:txBody>
          <a:bodyPr wrap="square">
            <a:spAutoFit/>
          </a:bodyPr>
          <a:lstStyle/>
          <a:p>
            <a:pPr eaLnBrk="1" hangingPunct="1">
              <a:lnSpc>
                <a:spcPct val="110000"/>
              </a:lnSpc>
              <a:defRPr/>
            </a:pPr>
            <a:r>
              <a:rPr lang="en-US" b="1" dirty="0">
                <a:solidFill>
                  <a:srgbClr val="000000"/>
                </a:solidFill>
                <a:latin typeface="+mn-lt"/>
                <a:ea typeface="+mn-ea"/>
                <a:cs typeface="Times New Roman" pitchFamily="18" charset="0"/>
              </a:rPr>
              <a:t>Sensitivity Analysis</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Interested in measuring any change x of the sensor: R</a:t>
            </a:r>
            <a:r>
              <a:rPr lang="en-US" sz="2000" baseline="-25000" dirty="0">
                <a:solidFill>
                  <a:srgbClr val="000000"/>
                </a:solidFill>
                <a:latin typeface="+mn-lt"/>
                <a:ea typeface="+mn-ea"/>
                <a:cs typeface="Times New Roman" pitchFamily="18" charset="0"/>
              </a:rPr>
              <a:t>S</a:t>
            </a: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(1+x)</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 is the nominal sensor resistance</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Load resistor expressed as R</a:t>
            </a:r>
            <a:r>
              <a:rPr lang="en-US" sz="2000" baseline="-25000" dirty="0">
                <a:solidFill>
                  <a:srgbClr val="000000"/>
                </a:solidFill>
                <a:latin typeface="+mn-lt"/>
                <a:ea typeface="+mn-ea"/>
                <a:cs typeface="Times New Roman" pitchFamily="18" charset="0"/>
              </a:rPr>
              <a:t>L</a:t>
            </a: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k</a:t>
            </a:r>
          </a:p>
        </p:txBody>
      </p:sp>
    </p:spTree>
    <p:extLst>
      <p:ext uri="{BB962C8B-B14F-4D97-AF65-F5344CB8AC3E}">
        <p14:creationId xmlns:p14="http://schemas.microsoft.com/office/powerpoint/2010/main" val="12364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Wheatstone Bridge</a:t>
            </a:r>
          </a:p>
        </p:txBody>
      </p:sp>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29"/>
          <a:stretch/>
        </p:blipFill>
        <p:spPr bwMode="auto">
          <a:xfrm>
            <a:off x="4634106" y="3174307"/>
            <a:ext cx="3770330" cy="22694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a:spLocks noChangeArrowheads="1"/>
          </p:cNvSpPr>
          <p:nvPr/>
        </p:nvSpPr>
        <p:spPr bwMode="auto">
          <a:xfrm>
            <a:off x="305575" y="1492780"/>
            <a:ext cx="7419975" cy="3207032"/>
          </a:xfrm>
          <a:prstGeom prst="rect">
            <a:avLst/>
          </a:prstGeom>
          <a:noFill/>
          <a:ln w="9525">
            <a:noFill/>
            <a:miter lim="800000"/>
            <a:headEnd/>
            <a:tailEnd/>
          </a:ln>
          <a:effectLst/>
        </p:spPr>
        <p:txBody>
          <a:bodyPr>
            <a:spAutoFit/>
          </a:bodyPr>
          <a:lstStyle/>
          <a:p>
            <a:pPr marL="342900" indent="-342900" eaLnBrk="1" hangingPunct="1">
              <a:lnSpc>
                <a:spcPct val="110000"/>
              </a:lnSpc>
              <a:buFont typeface="Arial" pitchFamily="34" charset="0"/>
              <a:buChar char="•"/>
              <a:defRPr/>
            </a:pPr>
            <a:r>
              <a:rPr lang="en-US" b="1" dirty="0">
                <a:latin typeface="+mn-lt"/>
                <a:ea typeface="+mn-ea"/>
                <a:cs typeface="Times New Roman" pitchFamily="18" charset="0"/>
              </a:rPr>
              <a:t>Combination of Two Dividers</a:t>
            </a:r>
          </a:p>
          <a:p>
            <a:pPr marL="800100" lvl="1" indent="-342900" eaLnBrk="1" hangingPunct="1">
              <a:lnSpc>
                <a:spcPct val="110000"/>
              </a:lnSpc>
              <a:buFont typeface="Arial" panose="020B0604020202020204" pitchFamily="34" charset="0"/>
              <a:buChar char="•"/>
              <a:defRPr/>
            </a:pPr>
            <a:r>
              <a:rPr lang="en-US" b="1" dirty="0">
                <a:latin typeface="+mn-lt"/>
                <a:ea typeface="+mn-ea"/>
                <a:cs typeface="Times New Roman" pitchFamily="18" charset="0"/>
              </a:rPr>
              <a:t>Reference divider</a:t>
            </a:r>
          </a:p>
          <a:p>
            <a:pPr marL="800100" lvl="1" indent="-342900" eaLnBrk="1" hangingPunct="1">
              <a:lnSpc>
                <a:spcPct val="110000"/>
              </a:lnSpc>
              <a:buFont typeface="Arial" panose="020B0604020202020204" pitchFamily="34" charset="0"/>
              <a:buChar char="•"/>
              <a:defRPr/>
            </a:pPr>
            <a:r>
              <a:rPr lang="en-US" b="1" dirty="0">
                <a:latin typeface="+mn-lt"/>
                <a:ea typeface="+mn-ea"/>
                <a:cs typeface="Times New Roman" pitchFamily="18" charset="0"/>
              </a:rPr>
              <a:t>Sensor divider</a:t>
            </a:r>
          </a:p>
          <a:p>
            <a:pPr marL="342900" indent="-342900" eaLnBrk="1" hangingPunct="1">
              <a:lnSpc>
                <a:spcPct val="110000"/>
              </a:lnSpc>
              <a:buFont typeface="Arial" pitchFamily="34" charset="0"/>
              <a:buChar char="•"/>
              <a:defRPr/>
            </a:pPr>
            <a:r>
              <a:rPr lang="en-US" b="1" dirty="0">
                <a:latin typeface="+mn-lt"/>
                <a:ea typeface="+mn-ea"/>
                <a:cs typeface="Times New Roman" pitchFamily="18" charset="0"/>
              </a:rPr>
              <a:t>Operating Modes</a:t>
            </a:r>
          </a:p>
          <a:p>
            <a:pPr marL="800100" lvl="1" indent="-342900" eaLnBrk="1" hangingPunct="1">
              <a:lnSpc>
                <a:spcPct val="110000"/>
              </a:lnSpc>
              <a:buFont typeface="Arial" panose="020B0604020202020204" pitchFamily="34" charset="0"/>
              <a:buChar char="•"/>
              <a:defRPr/>
            </a:pPr>
            <a:r>
              <a:rPr lang="en-US" b="1" dirty="0">
                <a:latin typeface="+mn-lt"/>
                <a:ea typeface="+mn-ea"/>
                <a:cs typeface="Times New Roman" pitchFamily="18" charset="0"/>
              </a:rPr>
              <a:t> Null mode</a:t>
            </a:r>
          </a:p>
          <a:p>
            <a:pPr marL="800100" lvl="1" indent="-342900" eaLnBrk="1" hangingPunct="1">
              <a:lnSpc>
                <a:spcPct val="110000"/>
              </a:lnSpc>
              <a:buFont typeface="Arial" panose="020B0604020202020204" pitchFamily="34" charset="0"/>
              <a:buChar char="•"/>
              <a:defRPr/>
            </a:pPr>
            <a:endParaRPr lang="en-US" b="1" dirty="0">
              <a:latin typeface="+mn-lt"/>
              <a:ea typeface="+mn-ea"/>
              <a:cs typeface="Times New Roman" pitchFamily="18" charset="0"/>
            </a:endParaRPr>
          </a:p>
          <a:p>
            <a:pPr marL="800100" lvl="1" indent="-342900" eaLnBrk="1" hangingPunct="1">
              <a:lnSpc>
                <a:spcPct val="110000"/>
              </a:lnSpc>
              <a:buFont typeface="Arial" panose="020B0604020202020204" pitchFamily="34" charset="0"/>
              <a:buChar char="•"/>
              <a:defRPr/>
            </a:pPr>
            <a:endParaRPr lang="en-US" b="1" baseline="-25000" dirty="0">
              <a:latin typeface="+mn-lt"/>
              <a:ea typeface="+mn-ea"/>
              <a:cs typeface="Times New Roman" pitchFamily="18" charset="0"/>
            </a:endParaRPr>
          </a:p>
          <a:p>
            <a:pPr marL="800100" lvl="1" indent="-342900" eaLnBrk="1" hangingPunct="1">
              <a:lnSpc>
                <a:spcPct val="110000"/>
              </a:lnSpc>
              <a:buFont typeface="Arial" panose="020B0604020202020204" pitchFamily="34" charset="0"/>
              <a:buChar char="•"/>
              <a:defRPr/>
            </a:pPr>
            <a:r>
              <a:rPr lang="en-US" b="1" dirty="0">
                <a:latin typeface="+mn-lt"/>
                <a:ea typeface="+mn-ea"/>
                <a:cs typeface="Times New Roman" pitchFamily="18" charset="0"/>
              </a:rPr>
              <a:t> Deflection mode</a:t>
            </a:r>
          </a:p>
        </p:txBody>
      </p:sp>
      <p:pic>
        <p:nvPicPr>
          <p:cNvPr id="7" name="Picture 12"/>
          <p:cNvPicPr>
            <a:picLocks noChangeAspect="1" noChangeArrowheads="1"/>
          </p:cNvPicPr>
          <p:nvPr/>
        </p:nvPicPr>
        <p:blipFill>
          <a:blip r:embed="rId4"/>
          <a:srcRect/>
          <a:stretch>
            <a:fillRect/>
          </a:stretch>
        </p:blipFill>
        <p:spPr bwMode="auto">
          <a:xfrm>
            <a:off x="1215290" y="3521900"/>
            <a:ext cx="2317750" cy="608012"/>
          </a:xfrm>
          <a:prstGeom prst="rect">
            <a:avLst/>
          </a:prstGeom>
          <a:noFill/>
          <a:ln w="9525">
            <a:noFill/>
            <a:miter lim="800000"/>
            <a:headEnd/>
            <a:tailEnd/>
          </a:ln>
          <a:effectLst/>
        </p:spPr>
      </p:pic>
      <p:pic>
        <p:nvPicPr>
          <p:cNvPr id="8" name="Picture 13"/>
          <p:cNvPicPr>
            <a:picLocks noChangeAspect="1" noChangeArrowheads="1"/>
          </p:cNvPicPr>
          <p:nvPr/>
        </p:nvPicPr>
        <p:blipFill>
          <a:blip r:embed="rId5"/>
          <a:srcRect/>
          <a:stretch>
            <a:fillRect/>
          </a:stretch>
        </p:blipFill>
        <p:spPr bwMode="auto">
          <a:xfrm>
            <a:off x="1189986" y="4684949"/>
            <a:ext cx="2700338" cy="712787"/>
          </a:xfrm>
          <a:prstGeom prst="rect">
            <a:avLst/>
          </a:prstGeom>
          <a:noFill/>
          <a:ln w="9525">
            <a:noFill/>
            <a:miter lim="800000"/>
            <a:headEnd/>
            <a:tailEnd/>
          </a:ln>
          <a:effectLst/>
        </p:spPr>
      </p:pic>
      <p:sp>
        <p:nvSpPr>
          <p:cNvPr id="9" name="Rectangle 8"/>
          <p:cNvSpPr/>
          <p:nvPr/>
        </p:nvSpPr>
        <p:spPr bwMode="auto">
          <a:xfrm>
            <a:off x="8051723" y="4641853"/>
            <a:ext cx="229658" cy="333375"/>
          </a:xfrm>
          <a:prstGeom prst="rect">
            <a:avLst/>
          </a:prstGeom>
          <a:solidFill>
            <a:srgbClr val="FF0000">
              <a:alpha val="50000"/>
            </a:srgbClr>
          </a:solidFill>
          <a:ln w="38100" cap="flat" cmpd="sng" algn="ctr">
            <a:no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defRPr/>
            </a:pPr>
            <a:endParaRPr lang="en-US">
              <a:solidFill>
                <a:srgbClr val="FFFFFF"/>
              </a:solidFill>
              <a:latin typeface="Garamond" pitchFamily="18" charset="0"/>
              <a:ea typeface="+mn-ea"/>
              <a:cs typeface="Times New Roman" pitchFamily="18" charset="0"/>
            </a:endParaRPr>
          </a:p>
        </p:txBody>
      </p:sp>
      <p:sp>
        <p:nvSpPr>
          <p:cNvPr id="11" name="TextBox 10"/>
          <p:cNvSpPr txBox="1"/>
          <p:nvPr/>
        </p:nvSpPr>
        <p:spPr>
          <a:xfrm>
            <a:off x="3067895" y="5382872"/>
            <a:ext cx="383438" cy="246221"/>
          </a:xfrm>
          <a:prstGeom prst="rect">
            <a:avLst/>
          </a:prstGeom>
          <a:solidFill>
            <a:schemeClr val="bg1"/>
          </a:solidFill>
        </p:spPr>
        <p:txBody>
          <a:bodyPr wrap="none" rtlCol="0">
            <a:spAutoFit/>
          </a:bodyPr>
          <a:lstStyle/>
          <a:p>
            <a:pPr eaLnBrk="1" hangingPunct="1">
              <a:defRPr/>
            </a:pPr>
            <a:r>
              <a:rPr lang="en-US" sz="1000" dirty="0">
                <a:solidFill>
                  <a:srgbClr val="000000"/>
                </a:solidFill>
                <a:latin typeface="Arial" panose="020B0604020202020204" pitchFamily="34" charset="0"/>
                <a:ea typeface="+mn-ea"/>
                <a:cs typeface="Arial" panose="020B0604020202020204" pitchFamily="34" charset="0"/>
              </a:rPr>
              <a:t>R 1</a:t>
            </a:r>
            <a:endParaRPr lang="en-US" sz="1000" baseline="-25000" dirty="0">
              <a:solidFill>
                <a:srgbClr val="000000"/>
              </a:solidFill>
              <a:latin typeface="Arial" panose="020B0604020202020204" pitchFamily="34" charset="0"/>
              <a:ea typeface="+mn-ea"/>
              <a:cs typeface="Arial" panose="020B0604020202020204" pitchFamily="34" charset="0"/>
            </a:endParaRPr>
          </a:p>
        </p:txBody>
      </p:sp>
      <p:sp>
        <p:nvSpPr>
          <p:cNvPr id="12" name="Down Arrow 11"/>
          <p:cNvSpPr/>
          <p:nvPr/>
        </p:nvSpPr>
        <p:spPr bwMode="auto">
          <a:xfrm flipV="1">
            <a:off x="6579404" y="3946775"/>
            <a:ext cx="229761" cy="363256"/>
          </a:xfrm>
          <a:prstGeom prst="down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Garamond" pitchFamily="18" charset="0"/>
              <a:ea typeface="+mn-ea"/>
              <a:cs typeface="Times New Roman" pitchFamily="18" charset="0"/>
            </a:endParaRPr>
          </a:p>
        </p:txBody>
      </p:sp>
      <p:sp>
        <p:nvSpPr>
          <p:cNvPr id="10" name="Rectangle 5"/>
          <p:cNvSpPr>
            <a:spLocks noChangeArrowheads="1"/>
          </p:cNvSpPr>
          <p:nvPr/>
        </p:nvSpPr>
        <p:spPr bwMode="auto">
          <a:xfrm>
            <a:off x="5219248" y="2218679"/>
            <a:ext cx="3746782" cy="837152"/>
          </a:xfrm>
          <a:prstGeom prst="rect">
            <a:avLst/>
          </a:prstGeom>
          <a:noFill/>
          <a:ln w="9525">
            <a:noFill/>
            <a:miter lim="800000"/>
            <a:headEnd/>
            <a:tailEnd/>
          </a:ln>
          <a:effectLst/>
        </p:spPr>
        <p:txBody>
          <a:bodyPr wrap="square">
            <a:spAutoFit/>
          </a:bodyPr>
          <a:lstStyle/>
          <a:p>
            <a:pPr eaLnBrk="1" hangingPunct="1">
              <a:lnSpc>
                <a:spcPct val="110000"/>
              </a:lnSpc>
              <a:defRPr/>
            </a:pPr>
            <a:r>
              <a:rPr lang="en-US" b="1" dirty="0">
                <a:latin typeface="+mn-lt"/>
                <a:ea typeface="+mn-ea"/>
                <a:cs typeface="Times New Roman" pitchFamily="18" charset="0"/>
              </a:rPr>
              <a:t>Needs</a:t>
            </a:r>
            <a:endParaRPr lang="en-US" sz="2000" b="1" dirty="0">
              <a:latin typeface="+mn-lt"/>
              <a:ea typeface="+mn-ea"/>
              <a:cs typeface="Times New Roman" pitchFamily="18" charset="0"/>
            </a:endParaRPr>
          </a:p>
          <a:p>
            <a:pPr eaLnBrk="1" hangingPunct="1">
              <a:lnSpc>
                <a:spcPct val="110000"/>
              </a:lnSpc>
              <a:defRPr/>
            </a:pPr>
            <a:r>
              <a:rPr lang="en-US" sz="2000" b="1" dirty="0">
                <a:solidFill>
                  <a:srgbClr val="0000FF"/>
                </a:solidFill>
                <a:latin typeface="+mn-lt"/>
                <a:ea typeface="+mn-ea"/>
                <a:cs typeface="Times New Roman" pitchFamily="18" charset="0"/>
              </a:rPr>
              <a:t>Large Magnification/Gain</a:t>
            </a:r>
          </a:p>
        </p:txBody>
      </p:sp>
    </p:spTree>
    <p:extLst>
      <p:ext uri="{BB962C8B-B14F-4D97-AF65-F5344CB8AC3E}">
        <p14:creationId xmlns:p14="http://schemas.microsoft.com/office/powerpoint/2010/main" val="115732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Nonlinear Components</a:t>
            </a:r>
          </a:p>
        </p:txBody>
      </p:sp>
      <p:pic>
        <p:nvPicPr>
          <p:cNvPr id="26626" name="Picture 2" descr="https://2.bp.blogspot.com/-znkYvHC2k3M/UxiW5yaT0LI/AAAAAAAABUc/moP8ry_fbeo/s1600/Diode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37" y="1114717"/>
            <a:ext cx="3532276" cy="2585217"/>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http://www.electronics-tutorials.ws/transistor/tran10.gif?x989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37" y="4115225"/>
            <a:ext cx="4904727" cy="2742775"/>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Image result for digital log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3040" y="1198820"/>
            <a:ext cx="3910265" cy="19404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6"/>
          <a:stretch>
            <a:fillRect/>
          </a:stretch>
        </p:blipFill>
        <p:spPr>
          <a:xfrm>
            <a:off x="5581985" y="3215690"/>
            <a:ext cx="3227479" cy="3542355"/>
          </a:xfrm>
          <a:prstGeom prst="rect">
            <a:avLst/>
          </a:prstGeom>
        </p:spPr>
      </p:pic>
    </p:spTree>
    <p:extLst>
      <p:ext uri="{BB962C8B-B14F-4D97-AF65-F5344CB8AC3E}">
        <p14:creationId xmlns:p14="http://schemas.microsoft.com/office/powerpoint/2010/main" val="74088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Op Amp Model</a:t>
            </a:r>
            <a:endParaRPr lang="en-US" dirty="0"/>
          </a:p>
        </p:txBody>
      </p:sp>
      <p:sp>
        <p:nvSpPr>
          <p:cNvPr id="7" name="Rectangle 6"/>
          <p:cNvSpPr>
            <a:spLocks noGrp="1" noChangeArrowheads="1"/>
          </p:cNvSpPr>
          <p:nvPr/>
        </p:nvSpPr>
        <p:spPr bwMode="auto">
          <a:xfrm>
            <a:off x="65049" y="1205872"/>
            <a:ext cx="8382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bg2"/>
              </a:buClr>
              <a:buSzPct val="75000"/>
              <a:buFont typeface="Wingdings" panose="05000000000000000000" pitchFamily="2" charset="2"/>
              <a:buChar char="Ø"/>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75000"/>
              <a:buFont typeface="Wingdings" panose="05000000000000000000" pitchFamily="2" charset="2"/>
              <a:buChar char="Ø"/>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bg2"/>
              </a:buClr>
              <a:buSzPct val="75000"/>
              <a:buFont typeface="Wingdings" panose="05000000000000000000" pitchFamily="2" charset="2"/>
              <a:buChar char="Ø"/>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75000"/>
              <a:buFont typeface="Wingdings" panose="05000000000000000000" pitchFamily="2" charset="2"/>
              <a:buChar char="Ø"/>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altLang="en-US" sz="2800" b="1" dirty="0"/>
              <a:t>Op Amp Consists of Many Transistors</a:t>
            </a:r>
          </a:p>
          <a:p>
            <a:pPr marL="0" indent="0"/>
            <a:r>
              <a:rPr lang="en-US" altLang="en-US" sz="2800" b="1" dirty="0"/>
              <a:t>	But can be Simply Modeled</a:t>
            </a:r>
          </a:p>
        </p:txBody>
      </p:sp>
      <p:sp>
        <p:nvSpPr>
          <p:cNvPr id="8" name="Rectangle 7"/>
          <p:cNvSpPr>
            <a:spLocks noChangeArrowheads="1"/>
          </p:cNvSpPr>
          <p:nvPr/>
        </p:nvSpPr>
        <p:spPr bwMode="auto">
          <a:xfrm rot="5400000">
            <a:off x="1394099" y="3519766"/>
            <a:ext cx="993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r>
              <a:rPr lang="en-US" altLang="en-US" sz="2800">
                <a:solidFill>
                  <a:srgbClr val="000000"/>
                </a:solidFill>
                <a:latin typeface="Arial" panose="020B0604020202020204" pitchFamily="34" charset="0"/>
              </a:rPr>
              <a:t> </a:t>
            </a:r>
            <a:endParaRPr lang="en-US" altLang="en-US"/>
          </a:p>
        </p:txBody>
      </p:sp>
      <p:sp>
        <p:nvSpPr>
          <p:cNvPr id="9" name="Rectangle 8"/>
          <p:cNvSpPr>
            <a:spLocks noChangeArrowheads="1"/>
          </p:cNvSpPr>
          <p:nvPr/>
        </p:nvSpPr>
        <p:spPr bwMode="auto">
          <a:xfrm>
            <a:off x="-315951" y="888479"/>
            <a:ext cx="91440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endParaRPr lang="en-US" altLang="en-US" sz="1200"/>
          </a:p>
          <a:p>
            <a:endParaRPr lang="en-US" altLang="en-US"/>
          </a:p>
        </p:txBody>
      </p:sp>
      <p:pic>
        <p:nvPicPr>
          <p:cNvPr id="28674" name="Picture 2" descr="Image result for op 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38" y="2371258"/>
            <a:ext cx="6789629" cy="4182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00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Amplifier</a:t>
            </a:r>
          </a:p>
        </p:txBody>
      </p:sp>
      <p:graphicFrame>
        <p:nvGraphicFramePr>
          <p:cNvPr id="5" name="Group 2"/>
          <p:cNvGraphicFramePr>
            <a:graphicFrameLocks/>
          </p:cNvGraphicFramePr>
          <p:nvPr>
            <p:extLst>
              <p:ext uri="{D42A27DB-BD31-4B8C-83A1-F6EECF244321}">
                <p14:modId xmlns:p14="http://schemas.microsoft.com/office/powerpoint/2010/main" val="135202512"/>
              </p:ext>
            </p:extLst>
          </p:nvPr>
        </p:nvGraphicFramePr>
        <p:xfrm>
          <a:off x="95251" y="1006864"/>
          <a:ext cx="8842375" cy="2592848"/>
        </p:xfrm>
        <a:graphic>
          <a:graphicData uri="http://schemas.openxmlformats.org/drawingml/2006/table">
            <a:tbl>
              <a:tblPr>
                <a:tableStyleId>{3C2FFA5D-87B4-456A-9821-1D502468CF0F}</a:tableStyleId>
              </a:tblPr>
              <a:tblGrid>
                <a:gridCol w="3733800">
                  <a:extLst>
                    <a:ext uri="{9D8B030D-6E8A-4147-A177-3AD203B41FA5}">
                      <a16:colId xmlns:a16="http://schemas.microsoft.com/office/drawing/2014/main" val="20000"/>
                    </a:ext>
                  </a:extLst>
                </a:gridCol>
                <a:gridCol w="1151467">
                  <a:extLst>
                    <a:ext uri="{9D8B030D-6E8A-4147-A177-3AD203B41FA5}">
                      <a16:colId xmlns:a16="http://schemas.microsoft.com/office/drawing/2014/main" val="20001"/>
                    </a:ext>
                  </a:extLst>
                </a:gridCol>
                <a:gridCol w="3957108">
                  <a:extLst>
                    <a:ext uri="{9D8B030D-6E8A-4147-A177-3AD203B41FA5}">
                      <a16:colId xmlns:a16="http://schemas.microsoft.com/office/drawing/2014/main" val="20002"/>
                    </a:ext>
                  </a:extLst>
                </a:gridCol>
              </a:tblGrid>
              <a:tr h="39793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Parameter</a:t>
                      </a:r>
                      <a:endParaRPr kumimoji="0" lang="en-US" sz="2000" b="0" i="0" u="none" strike="noStrike" cap="none" normalizeH="0" baseline="0" dirty="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Ideal</a:t>
                      </a:r>
                      <a:endParaRPr kumimoji="0" lang="en-US" sz="2000" b="0" i="0" u="none" strike="noStrike" cap="none" normalizeH="0" baseline="0" dirty="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Typical</a:t>
                      </a:r>
                      <a:endParaRPr kumimoji="0" lang="en-US" sz="2000" b="0" i="0" u="none" strike="noStrike" cap="none" normalizeH="0" baseline="0" dirty="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0"/>
                  </a:ext>
                </a:extLst>
              </a:tr>
              <a:tr h="35343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Open-loop voltage gain A</a:t>
                      </a:r>
                      <a:endParaRPr kumimoji="0" lang="en-US" sz="2000" b="1"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l-GR"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10</a:t>
                      </a:r>
                      <a:r>
                        <a:rPr kumimoji="0" lang="en-US" sz="2000" u="none" strike="noStrike" cap="none" normalizeH="0" baseline="30000">
                          <a:ln>
                            <a:noFill/>
                          </a:ln>
                          <a:effectLst/>
                        </a:rPr>
                        <a:t>5</a:t>
                      </a:r>
                      <a:r>
                        <a:rPr kumimoji="0" lang="en-US" sz="2000" u="none" strike="noStrike" cap="none" normalizeH="0" baseline="0">
                          <a:ln>
                            <a:noFill/>
                          </a:ln>
                          <a:effectLst/>
                        </a:rPr>
                        <a:t> – 10</a:t>
                      </a:r>
                      <a:r>
                        <a:rPr kumimoji="0" lang="en-US" sz="2000" u="none" strike="noStrike" cap="none" normalizeH="0" baseline="30000">
                          <a:ln>
                            <a:noFill/>
                          </a:ln>
                          <a:effectLst/>
                        </a:rPr>
                        <a:t>9</a:t>
                      </a:r>
                      <a:endParaRPr kumimoji="0" lang="en-US" sz="2000" b="0" i="0" u="none" strike="noStrike" cap="none" normalizeH="0" baseline="3000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1"/>
                  </a:ext>
                </a:extLst>
              </a:tr>
              <a:tr h="3495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Common mode voltage gain</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10</a:t>
                      </a:r>
                      <a:r>
                        <a:rPr kumimoji="0" lang="en-US" sz="2000" u="none" strike="noStrike" cap="none" normalizeH="0" baseline="30000" dirty="0">
                          <a:ln>
                            <a:noFill/>
                          </a:ln>
                          <a:effectLst/>
                        </a:rPr>
                        <a:t>-5</a:t>
                      </a:r>
                      <a:endParaRPr kumimoji="0" lang="en-US" sz="2000" b="0" i="0" u="none" strike="noStrike" cap="none" normalizeH="0" baseline="30000" dirty="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2"/>
                  </a:ext>
                </a:extLst>
              </a:tr>
              <a:tr h="2712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Frequency response f</a:t>
                      </a:r>
                      <a:endParaRPr kumimoji="0" lang="en-US" sz="2000" b="1"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l-GR"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1- 20 MHz</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3"/>
                  </a:ext>
                </a:extLst>
              </a:tr>
              <a:tr h="47054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Input impedance Z</a:t>
                      </a:r>
                      <a:r>
                        <a:rPr kumimoji="0" lang="en-US" sz="2000" u="none" strike="noStrike" cap="none" normalizeH="0" baseline="-25000">
                          <a:ln>
                            <a:noFill/>
                          </a:ln>
                          <a:effectLst/>
                        </a:rPr>
                        <a:t>in</a:t>
                      </a:r>
                      <a:endParaRPr kumimoji="0" lang="en-US" sz="2000" b="1" i="0" u="none" strike="noStrike" cap="none" normalizeH="0" baseline="-2500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l-GR" sz="2000" u="none" strike="noStrike" cap="none" normalizeH="0" baseline="0">
                          <a:ln>
                            <a:noFill/>
                          </a:ln>
                          <a:effectLst/>
                        </a:rPr>
                        <a:t>∞</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10</a:t>
                      </a:r>
                      <a:r>
                        <a:rPr kumimoji="0" lang="en-US" sz="2000" u="none" strike="noStrike" cap="none" normalizeH="0" baseline="30000" dirty="0">
                          <a:ln>
                            <a:noFill/>
                          </a:ln>
                          <a:effectLst/>
                        </a:rPr>
                        <a:t>6</a:t>
                      </a:r>
                      <a:r>
                        <a:rPr kumimoji="0" lang="en-US" sz="2000" u="none" strike="noStrike" cap="none" normalizeH="0" baseline="0" dirty="0">
                          <a:ln>
                            <a:noFill/>
                          </a:ln>
                          <a:effectLst/>
                        </a:rPr>
                        <a:t> </a:t>
                      </a:r>
                      <a:r>
                        <a:rPr kumimoji="0" lang="el-GR" sz="2000" u="none" strike="noStrike" cap="none" normalizeH="0" baseline="0" dirty="0">
                          <a:ln>
                            <a:noFill/>
                          </a:ln>
                          <a:effectLst/>
                        </a:rPr>
                        <a:t>Ω</a:t>
                      </a:r>
                      <a:r>
                        <a:rPr kumimoji="0" lang="en-US" sz="2000" u="none" strike="noStrike" cap="none" normalizeH="0" baseline="0" dirty="0">
                          <a:ln>
                            <a:noFill/>
                          </a:ln>
                          <a:effectLst/>
                        </a:rPr>
                        <a:t> (bipolar), 10</a:t>
                      </a:r>
                      <a:r>
                        <a:rPr kumimoji="0" lang="en-US" sz="2000" u="none" strike="noStrike" cap="none" normalizeH="0" baseline="30000" dirty="0">
                          <a:ln>
                            <a:noFill/>
                          </a:ln>
                          <a:effectLst/>
                        </a:rPr>
                        <a:t>9</a:t>
                      </a:r>
                      <a:r>
                        <a:rPr kumimoji="0" lang="en-US" sz="2000" u="none" strike="noStrike" cap="none" normalizeH="0" baseline="0" dirty="0">
                          <a:ln>
                            <a:noFill/>
                          </a:ln>
                          <a:effectLst/>
                        </a:rPr>
                        <a:t>–10</a:t>
                      </a:r>
                      <a:r>
                        <a:rPr kumimoji="0" lang="en-US" sz="2000" u="none" strike="noStrike" cap="none" normalizeH="0" baseline="30000" dirty="0">
                          <a:ln>
                            <a:noFill/>
                          </a:ln>
                          <a:effectLst/>
                        </a:rPr>
                        <a:t>12  </a:t>
                      </a:r>
                      <a:r>
                        <a:rPr kumimoji="0" lang="el-GR" sz="2000" u="none" strike="noStrike" cap="none" normalizeH="0" baseline="0" dirty="0">
                          <a:ln>
                            <a:noFill/>
                          </a:ln>
                          <a:effectLst/>
                        </a:rPr>
                        <a:t>Ω</a:t>
                      </a:r>
                      <a:r>
                        <a:rPr kumimoji="0" lang="en-US" sz="2000" u="none" strike="noStrike" cap="none" normalizeH="0" baseline="0" dirty="0">
                          <a:ln>
                            <a:noFill/>
                          </a:ln>
                          <a:effectLst/>
                        </a:rPr>
                        <a:t> (FET)</a:t>
                      </a:r>
                      <a:endParaRPr kumimoji="0" lang="en-US" sz="2000" b="0" i="0" u="none" strike="noStrike" cap="none" normalizeH="0" baseline="0" dirty="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4"/>
                  </a:ext>
                </a:extLst>
              </a:tr>
              <a:tr h="52867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Output impedance Z</a:t>
                      </a:r>
                      <a:r>
                        <a:rPr kumimoji="0" lang="en-US" sz="2000" u="none" strike="noStrike" cap="none" normalizeH="0" baseline="-25000">
                          <a:ln>
                            <a:noFill/>
                          </a:ln>
                          <a:effectLst/>
                        </a:rPr>
                        <a:t>out</a:t>
                      </a:r>
                      <a:endParaRPr kumimoji="0" lang="en-US" sz="2000" b="1" i="0" u="none" strike="noStrike" cap="none" normalizeH="0" baseline="-2500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a:ln>
                            <a:noFill/>
                          </a:ln>
                          <a:effectLst/>
                        </a:rPr>
                        <a:t>0</a:t>
                      </a:r>
                      <a:endParaRPr kumimoji="0" lang="en-US" sz="2000" b="0" i="0" u="none" strike="noStrike" cap="none" normalizeH="0" baseline="0">
                        <a:ln>
                          <a:noFill/>
                        </a:ln>
                        <a:solidFill>
                          <a:schemeClr val="tx1"/>
                        </a:solidFill>
                        <a:effectLst/>
                        <a:latin typeface="Arial" charset="0"/>
                        <a:cs typeface="Arial" charset="0"/>
                      </a:endParaRPr>
                    </a:p>
                  </a:txBody>
                  <a:tcPr marL="90000" marR="90000" marT="46803" marB="46803" anchor="ctr" horzOverflow="overflow"/>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000" u="none" strike="noStrike" cap="none" normalizeH="0" baseline="0" dirty="0">
                          <a:ln>
                            <a:noFill/>
                          </a:ln>
                          <a:effectLst/>
                        </a:rPr>
                        <a:t>100 – 1000 </a:t>
                      </a:r>
                      <a:r>
                        <a:rPr kumimoji="0" lang="el-GR" sz="2000" u="none" strike="noStrike" cap="none" normalizeH="0" baseline="0" dirty="0">
                          <a:ln>
                            <a:noFill/>
                          </a:ln>
                          <a:effectLst/>
                        </a:rPr>
                        <a:t>Ω</a:t>
                      </a:r>
                      <a:endParaRPr kumimoji="0" lang="en-US" sz="2000" b="0" i="0" u="none" strike="noStrike" cap="none" normalizeH="0" baseline="0" dirty="0">
                        <a:ln>
                          <a:noFill/>
                        </a:ln>
                        <a:solidFill>
                          <a:schemeClr val="tx1"/>
                        </a:solidFill>
                        <a:effectLst/>
                        <a:latin typeface="Arial" charset="0"/>
                        <a:cs typeface="Arial" charset="0"/>
                      </a:endParaRPr>
                    </a:p>
                  </a:txBody>
                  <a:tcPr marL="90000" marR="90000" marT="46803" marB="46803" anchor="ctr" horzOverflow="overflow"/>
                </a:tc>
                <a:extLst>
                  <a:ext uri="{0D108BD9-81ED-4DB2-BD59-A6C34878D82A}">
                    <a16:rowId xmlns:a16="http://schemas.microsoft.com/office/drawing/2014/main" val="10005"/>
                  </a:ext>
                </a:extLst>
              </a:tr>
            </a:tbl>
          </a:graphicData>
        </a:graphic>
      </p:graphicFrame>
      <p:sp>
        <p:nvSpPr>
          <p:cNvPr id="6" name="Down Arrow 5"/>
          <p:cNvSpPr/>
          <p:nvPr/>
        </p:nvSpPr>
        <p:spPr bwMode="auto">
          <a:xfrm>
            <a:off x="4592296" y="3180293"/>
            <a:ext cx="221004" cy="310681"/>
          </a:xfrm>
          <a:prstGeom prst="down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Garamond" pitchFamily="18" charset="0"/>
              <a:ea typeface="+mn-ea"/>
              <a:cs typeface="Times New Roman" pitchFamily="18" charset="0"/>
            </a:endParaRPr>
          </a:p>
        </p:txBody>
      </p:sp>
      <p:sp>
        <p:nvSpPr>
          <p:cNvPr id="7" name="Down Arrow 6"/>
          <p:cNvSpPr/>
          <p:nvPr/>
        </p:nvSpPr>
        <p:spPr bwMode="auto">
          <a:xfrm flipV="1">
            <a:off x="4592296" y="2697424"/>
            <a:ext cx="221004" cy="310681"/>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Garamond" pitchFamily="18" charset="0"/>
              <a:ea typeface="+mn-ea"/>
              <a:cs typeface="Times New Roman" pitchFamily="18" charset="0"/>
            </a:endParaRPr>
          </a:p>
        </p:txBody>
      </p:sp>
      <p:sp>
        <p:nvSpPr>
          <p:cNvPr id="8" name="Down Arrow 7"/>
          <p:cNvSpPr/>
          <p:nvPr/>
        </p:nvSpPr>
        <p:spPr bwMode="auto">
          <a:xfrm flipV="1">
            <a:off x="4592296" y="1432689"/>
            <a:ext cx="221004" cy="310681"/>
          </a:xfrm>
          <a:prstGeom prst="down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latin typeface="Garamond" pitchFamily="18" charset="0"/>
              <a:ea typeface="+mn-ea"/>
              <a:cs typeface="Times New Roman" pitchFamily="18" charset="0"/>
            </a:endParaRPr>
          </a:p>
        </p:txBody>
      </p:sp>
      <p:pic>
        <p:nvPicPr>
          <p:cNvPr id="10" name="Picture 9"/>
          <p:cNvPicPr>
            <a:picLocks noChangeAspect="1"/>
          </p:cNvPicPr>
          <p:nvPr/>
        </p:nvPicPr>
        <p:blipFill>
          <a:blip r:embed="rId3"/>
          <a:stretch>
            <a:fillRect/>
          </a:stretch>
        </p:blipFill>
        <p:spPr>
          <a:xfrm>
            <a:off x="4243250" y="3771900"/>
            <a:ext cx="4514850" cy="2933700"/>
          </a:xfrm>
          <a:prstGeom prst="rect">
            <a:avLst/>
          </a:prstGeom>
        </p:spPr>
      </p:pic>
      <p:pic>
        <p:nvPicPr>
          <p:cNvPr id="25602"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 y="3771900"/>
            <a:ext cx="39116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37626" y="587329"/>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929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Rules</a:t>
            </a:r>
          </a:p>
        </p:txBody>
      </p:sp>
      <p:pic>
        <p:nvPicPr>
          <p:cNvPr id="5" name="Picture 4"/>
          <p:cNvPicPr>
            <a:picLocks noChangeAspect="1"/>
          </p:cNvPicPr>
          <p:nvPr/>
        </p:nvPicPr>
        <p:blipFill>
          <a:blip r:embed="rId3"/>
          <a:stretch>
            <a:fillRect/>
          </a:stretch>
        </p:blipFill>
        <p:spPr>
          <a:xfrm>
            <a:off x="203200" y="1585695"/>
            <a:ext cx="8016875" cy="3933162"/>
          </a:xfrm>
          <a:prstGeom prst="rect">
            <a:avLst/>
          </a:prstGeom>
        </p:spPr>
      </p:pic>
      <p:cxnSp>
        <p:nvCxnSpPr>
          <p:cNvPr id="6" name="Straight Connector 5"/>
          <p:cNvCxnSpPr/>
          <p:nvPr/>
        </p:nvCxnSpPr>
        <p:spPr>
          <a:xfrm>
            <a:off x="310642" y="2634587"/>
            <a:ext cx="5340096"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cxnSp>
        <p:nvCxnSpPr>
          <p:cNvPr id="7" name="Straight Connector 6"/>
          <p:cNvCxnSpPr/>
          <p:nvPr/>
        </p:nvCxnSpPr>
        <p:spPr>
          <a:xfrm>
            <a:off x="399034" y="5027267"/>
            <a:ext cx="5882640" cy="0"/>
          </a:xfrm>
          <a:prstGeom prst="line">
            <a:avLst/>
          </a:prstGeom>
          <a:ln>
            <a:solidFill>
              <a:srgbClr val="FF0000"/>
            </a:solidFill>
          </a:ln>
        </p:spPr>
        <p:style>
          <a:lnRef idx="3">
            <a:schemeClr val="dk1"/>
          </a:lnRef>
          <a:fillRef idx="0">
            <a:schemeClr val="dk1"/>
          </a:fillRef>
          <a:effectRef idx="2">
            <a:schemeClr val="dk1"/>
          </a:effectRef>
          <a:fontRef idx="minor">
            <a:schemeClr val="tx1"/>
          </a:fontRef>
        </p:style>
      </p:cxnSp>
      <p:pic>
        <p:nvPicPr>
          <p:cNvPr id="8"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6818273" y="452976"/>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6424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topdironline.com/wp-content/uploads/2014/11/social-network-link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6181" y="2381104"/>
            <a:ext cx="6158211" cy="34639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Closely Related Concepts</a:t>
            </a:r>
          </a:p>
        </p:txBody>
      </p:sp>
      <p:sp>
        <p:nvSpPr>
          <p:cNvPr id="4" name="Title 1"/>
          <p:cNvSpPr txBox="1">
            <a:spLocks/>
          </p:cNvSpPr>
          <p:nvPr/>
        </p:nvSpPr>
        <p:spPr>
          <a:xfrm>
            <a:off x="113191" y="1357763"/>
            <a:ext cx="3122341" cy="672742"/>
          </a:xfrm>
          <a:prstGeom prst="rect">
            <a:avLst/>
          </a:prstGeom>
          <a:solidFill>
            <a:srgbClr val="FFC000"/>
          </a:solidFill>
          <a:ln w="63500">
            <a:solidFill>
              <a:schemeClr val="tx1"/>
            </a:solidFill>
            <a:tailEnd type="none"/>
          </a:ln>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3200" kern="0" dirty="0"/>
              <a:t>Function</a:t>
            </a:r>
            <a:endParaRPr lang="en-US" sz="3200" b="0" kern="0" dirty="0"/>
          </a:p>
        </p:txBody>
      </p:sp>
      <p:sp>
        <p:nvSpPr>
          <p:cNvPr id="5" name="Title 1"/>
          <p:cNvSpPr txBox="1">
            <a:spLocks/>
          </p:cNvSpPr>
          <p:nvPr/>
        </p:nvSpPr>
        <p:spPr>
          <a:xfrm>
            <a:off x="113192" y="3318154"/>
            <a:ext cx="3122341" cy="672742"/>
          </a:xfrm>
          <a:prstGeom prst="rect">
            <a:avLst/>
          </a:prstGeom>
          <a:solidFill>
            <a:srgbClr val="FFC000"/>
          </a:solidFill>
          <a:ln w="63500">
            <a:solidFill>
              <a:schemeClr val="tx1"/>
            </a:solidFill>
            <a:tailEnd type="none"/>
          </a:ln>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3200" kern="0" dirty="0"/>
              <a:t>System</a:t>
            </a:r>
            <a:endParaRPr lang="en-US" sz="3200" b="0" kern="0" dirty="0"/>
          </a:p>
        </p:txBody>
      </p:sp>
      <p:sp>
        <p:nvSpPr>
          <p:cNvPr id="7" name="Title 1"/>
          <p:cNvSpPr txBox="1">
            <a:spLocks/>
          </p:cNvSpPr>
          <p:nvPr/>
        </p:nvSpPr>
        <p:spPr>
          <a:xfrm>
            <a:off x="4953609" y="3318154"/>
            <a:ext cx="3122341" cy="672742"/>
          </a:xfrm>
          <a:prstGeom prst="rect">
            <a:avLst/>
          </a:prstGeom>
          <a:solidFill>
            <a:srgbClr val="FFC000"/>
          </a:solidFill>
          <a:ln w="63500">
            <a:solidFill>
              <a:schemeClr val="tx1"/>
            </a:solidFill>
            <a:tailEnd type="none"/>
          </a:ln>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3200" kern="0" dirty="0"/>
              <a:t>Network</a:t>
            </a:r>
            <a:endParaRPr lang="en-US" sz="3200" b="0" kern="0" dirty="0"/>
          </a:p>
        </p:txBody>
      </p:sp>
      <p:cxnSp>
        <p:nvCxnSpPr>
          <p:cNvPr id="10" name="Straight Arrow Connector 9"/>
          <p:cNvCxnSpPr>
            <a:stCxn id="7" idx="1"/>
            <a:endCxn id="5" idx="3"/>
          </p:cNvCxnSpPr>
          <p:nvPr/>
        </p:nvCxnSpPr>
        <p:spPr bwMode="auto">
          <a:xfrm flipH="1">
            <a:off x="3235532" y="3654525"/>
            <a:ext cx="1718076" cy="0"/>
          </a:xfrm>
          <a:prstGeom prst="straightConnector1">
            <a:avLst/>
          </a:prstGeom>
          <a:solidFill>
            <a:schemeClr val="accent1"/>
          </a:solidFill>
          <a:ln w="63500" cap="flat" cmpd="sng" algn="ctr">
            <a:solidFill>
              <a:schemeClr val="tx1"/>
            </a:solidFill>
            <a:prstDash val="solid"/>
            <a:round/>
            <a:headEnd type="none" w="med" len="med"/>
            <a:tailEnd type="none"/>
          </a:ln>
          <a:effectLst/>
        </p:spPr>
      </p:cxnSp>
      <p:cxnSp>
        <p:nvCxnSpPr>
          <p:cNvPr id="11" name="Straight Arrow Connector 10"/>
          <p:cNvCxnSpPr>
            <a:stCxn id="4" idx="2"/>
            <a:endCxn id="5" idx="0"/>
          </p:cNvCxnSpPr>
          <p:nvPr/>
        </p:nvCxnSpPr>
        <p:spPr bwMode="auto">
          <a:xfrm>
            <a:off x="1674362" y="2030506"/>
            <a:ext cx="1" cy="1287649"/>
          </a:xfrm>
          <a:prstGeom prst="straightConnector1">
            <a:avLst/>
          </a:prstGeom>
          <a:solidFill>
            <a:schemeClr val="accent1"/>
          </a:solidFill>
          <a:ln w="63500" cap="flat" cmpd="sng" algn="ctr">
            <a:solidFill>
              <a:schemeClr val="tx1"/>
            </a:solidFill>
            <a:prstDash val="solid"/>
            <a:round/>
            <a:headEnd type="none" w="med" len="med"/>
            <a:tailEnd type="none"/>
          </a:ln>
          <a:effectLst/>
        </p:spPr>
      </p:cxnSp>
      <p:cxnSp>
        <p:nvCxnSpPr>
          <p:cNvPr id="12" name="Straight Arrow Connector 11"/>
          <p:cNvCxnSpPr>
            <a:stCxn id="4" idx="2"/>
            <a:endCxn id="7" idx="0"/>
          </p:cNvCxnSpPr>
          <p:nvPr/>
        </p:nvCxnSpPr>
        <p:spPr bwMode="auto">
          <a:xfrm>
            <a:off x="1674361" y="2030506"/>
            <a:ext cx="4840418" cy="1287649"/>
          </a:xfrm>
          <a:prstGeom prst="straightConnector1">
            <a:avLst/>
          </a:prstGeom>
          <a:solidFill>
            <a:schemeClr val="accent1"/>
          </a:solidFill>
          <a:ln w="63500" cap="flat" cmpd="sng" algn="ctr">
            <a:solidFill>
              <a:schemeClr val="tx1"/>
            </a:solidFill>
            <a:prstDash val="solid"/>
            <a:round/>
            <a:headEnd type="none" w="med" len="med"/>
            <a:tailEnd type="none"/>
          </a:ln>
          <a:effectLst/>
        </p:spPr>
      </p:cxnSp>
    </p:spTree>
    <p:extLst>
      <p:ext uri="{BB962C8B-B14F-4D97-AF65-F5344CB8AC3E}">
        <p14:creationId xmlns:p14="http://schemas.microsoft.com/office/powerpoint/2010/main" val="5829358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Picture 3"/>
          <p:cNvPicPr>
            <a:picLocks noChangeAspect="1"/>
          </p:cNvPicPr>
          <p:nvPr/>
        </p:nvPicPr>
        <p:blipFill>
          <a:blip r:embed="rId3"/>
          <a:stretch>
            <a:fillRect/>
          </a:stretch>
        </p:blipFill>
        <p:spPr>
          <a:xfrm>
            <a:off x="203200" y="990600"/>
            <a:ext cx="7401891" cy="5426343"/>
          </a:xfrm>
          <a:prstGeom prst="rect">
            <a:avLst/>
          </a:prstGeom>
        </p:spPr>
      </p:pic>
    </p:spTree>
    <p:extLst>
      <p:ext uri="{BB962C8B-B14F-4D97-AF65-F5344CB8AC3E}">
        <p14:creationId xmlns:p14="http://schemas.microsoft.com/office/powerpoint/2010/main" val="38212615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Modules</a:t>
            </a:r>
          </a:p>
        </p:txBody>
      </p:sp>
      <p:pic>
        <p:nvPicPr>
          <p:cNvPr id="4" name="Picture 3"/>
          <p:cNvPicPr>
            <a:picLocks noChangeAspect="1"/>
          </p:cNvPicPr>
          <p:nvPr/>
        </p:nvPicPr>
        <p:blipFill>
          <a:blip r:embed="rId3"/>
          <a:stretch>
            <a:fillRect/>
          </a:stretch>
        </p:blipFill>
        <p:spPr>
          <a:xfrm>
            <a:off x="0" y="952500"/>
            <a:ext cx="8943975" cy="4953000"/>
          </a:xfrm>
          <a:prstGeom prst="rect">
            <a:avLst/>
          </a:prstGeom>
        </p:spPr>
      </p:pic>
      <p:sp>
        <p:nvSpPr>
          <p:cNvPr id="5" name="Rectangle 4"/>
          <p:cNvSpPr/>
          <p:nvPr/>
        </p:nvSpPr>
        <p:spPr>
          <a:xfrm>
            <a:off x="568855" y="6125477"/>
            <a:ext cx="8102339" cy="461665"/>
          </a:xfrm>
          <a:prstGeom prst="rect">
            <a:avLst/>
          </a:prstGeom>
        </p:spPr>
        <p:txBody>
          <a:bodyPr wrap="square">
            <a:spAutoFit/>
          </a:bodyPr>
          <a:lstStyle/>
          <a:p>
            <a:r>
              <a:rPr lang="en-US" dirty="0">
                <a:solidFill>
                  <a:schemeClr val="bg2"/>
                </a:solidFill>
                <a:hlinkClick r:id="rId4"/>
              </a:rPr>
              <a:t>http://www.rfcafe.com/references/electrical/opamps.htm</a:t>
            </a:r>
            <a:r>
              <a:rPr lang="en-US" dirty="0">
                <a:solidFill>
                  <a:schemeClr val="bg2"/>
                </a:solidFill>
              </a:rPr>
              <a:t> </a:t>
            </a:r>
          </a:p>
        </p:txBody>
      </p:sp>
    </p:spTree>
    <p:extLst>
      <p:ext uri="{BB962C8B-B14F-4D97-AF65-F5344CB8AC3E}">
        <p14:creationId xmlns:p14="http://schemas.microsoft.com/office/powerpoint/2010/main" val="2127239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Measuring Instruments</a:t>
            </a:r>
          </a:p>
        </p:txBody>
      </p:sp>
      <p:pic>
        <p:nvPicPr>
          <p:cNvPr id="22530" name="Picture 2" descr="http://www.learnabout-electronics.org/ac_theory/images/Zin-tes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365" y="2092765"/>
            <a:ext cx="5809714" cy="26724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8" descr="http://scienceaid.co.uk/physics/electricity/images/seriescircuit.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9505" y="2055755"/>
            <a:ext cx="2602860" cy="2746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5025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AAAS Meeting</a:t>
            </a:r>
          </a:p>
        </p:txBody>
      </p:sp>
      <p:pic>
        <p:nvPicPr>
          <p:cNvPr id="4" name="Picture 3"/>
          <p:cNvPicPr>
            <a:picLocks noChangeAspect="1"/>
          </p:cNvPicPr>
          <p:nvPr/>
        </p:nvPicPr>
        <p:blipFill>
          <a:blip r:embed="rId3"/>
          <a:stretch>
            <a:fillRect/>
          </a:stretch>
        </p:blipFill>
        <p:spPr>
          <a:xfrm>
            <a:off x="203200" y="1244372"/>
            <a:ext cx="7740650" cy="4397333"/>
          </a:xfrm>
          <a:prstGeom prst="rect">
            <a:avLst/>
          </a:prstGeom>
        </p:spPr>
      </p:pic>
    </p:spTree>
    <p:extLst>
      <p:ext uri="{BB962C8B-B14F-4D97-AF65-F5344CB8AC3E}">
        <p14:creationId xmlns:p14="http://schemas.microsoft.com/office/powerpoint/2010/main" val="1343720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Talk at AAAS (Feb. 2016)</a:t>
            </a:r>
          </a:p>
        </p:txBody>
      </p:sp>
      <p:pic>
        <p:nvPicPr>
          <p:cNvPr id="4" name="Picture 3"/>
          <p:cNvPicPr>
            <a:picLocks noChangeAspect="1"/>
          </p:cNvPicPr>
          <p:nvPr/>
        </p:nvPicPr>
        <p:blipFill>
          <a:blip r:embed="rId3"/>
          <a:stretch>
            <a:fillRect/>
          </a:stretch>
        </p:blipFill>
        <p:spPr>
          <a:xfrm>
            <a:off x="203200" y="1155910"/>
            <a:ext cx="8169275" cy="5016846"/>
          </a:xfrm>
          <a:prstGeom prst="rect">
            <a:avLst/>
          </a:prstGeom>
        </p:spPr>
      </p:pic>
    </p:spTree>
    <p:extLst>
      <p:ext uri="{BB962C8B-B14F-4D97-AF65-F5344CB8AC3E}">
        <p14:creationId xmlns:p14="http://schemas.microsoft.com/office/powerpoint/2010/main" val="9745786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Philosophy</a:t>
            </a:r>
          </a:p>
        </p:txBody>
      </p:sp>
      <p:pic>
        <p:nvPicPr>
          <p:cNvPr id="4" name="Picture 3"/>
          <p:cNvPicPr>
            <a:picLocks noChangeAspect="1"/>
          </p:cNvPicPr>
          <p:nvPr/>
        </p:nvPicPr>
        <p:blipFill>
          <a:blip r:embed="rId3"/>
          <a:stretch>
            <a:fillRect/>
          </a:stretch>
        </p:blipFill>
        <p:spPr>
          <a:xfrm>
            <a:off x="203200" y="942975"/>
            <a:ext cx="7991475" cy="5915025"/>
          </a:xfrm>
          <a:prstGeom prst="rect">
            <a:avLst/>
          </a:prstGeom>
        </p:spPr>
      </p:pic>
    </p:spTree>
    <p:extLst>
      <p:ext uri="{BB962C8B-B14F-4D97-AF65-F5344CB8AC3E}">
        <p14:creationId xmlns:p14="http://schemas.microsoft.com/office/powerpoint/2010/main" val="5139764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Neuron</a:t>
            </a:r>
          </a:p>
        </p:txBody>
      </p:sp>
      <p:sp>
        <p:nvSpPr>
          <p:cNvPr id="12" name="Text Box 17"/>
          <p:cNvSpPr txBox="1">
            <a:spLocks noChangeArrowheads="1"/>
          </p:cNvSpPr>
          <p:nvPr/>
        </p:nvSpPr>
        <p:spPr bwMode="auto">
          <a:xfrm>
            <a:off x="203200" y="5908477"/>
            <a:ext cx="848869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Times New Roman" panose="02020603050405020304" pitchFamily="18" charset="0"/>
              </a:defRPr>
            </a:lvl1pPr>
            <a:lvl2pPr marL="742950" indent="-285750">
              <a:defRPr sz="2000">
                <a:solidFill>
                  <a:schemeClr val="tx1"/>
                </a:solidFill>
                <a:latin typeface="Times New Roman" panose="02020603050405020304" pitchFamily="18" charset="0"/>
              </a:defRPr>
            </a:lvl2pPr>
            <a:lvl3pPr marL="1143000" indent="-228600">
              <a:defRPr sz="2000">
                <a:solidFill>
                  <a:schemeClr val="tx1"/>
                </a:solidFill>
                <a:latin typeface="Times New Roman" panose="02020603050405020304" pitchFamily="18" charset="0"/>
              </a:defRPr>
            </a:lvl3pPr>
            <a:lvl4pPr marL="1600200" indent="-228600">
              <a:defRPr sz="2000">
                <a:solidFill>
                  <a:schemeClr val="tx1"/>
                </a:solidFill>
                <a:latin typeface="Times New Roman" panose="02020603050405020304" pitchFamily="18" charset="0"/>
              </a:defRPr>
            </a:lvl4pPr>
            <a:lvl5pPr marL="2057400" indent="-228600">
              <a:defRPr sz="2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000">
                <a:solidFill>
                  <a:schemeClr val="tx1"/>
                </a:solidFill>
                <a:latin typeface="Times New Roman" panose="02020603050405020304" pitchFamily="18" charset="0"/>
              </a:defRPr>
            </a:lvl9pPr>
          </a:lstStyle>
          <a:p>
            <a:pPr>
              <a:spcBef>
                <a:spcPct val="50000"/>
              </a:spcBef>
              <a:buFontTx/>
              <a:buChar char="•"/>
            </a:pPr>
            <a:r>
              <a:rPr lang="en-US" altLang="en-US" b="1" dirty="0">
                <a:latin typeface="+mj-lt"/>
              </a:rPr>
              <a:t> Axons carry information from the cell body to the axon terminals</a:t>
            </a:r>
          </a:p>
          <a:p>
            <a:pPr>
              <a:spcBef>
                <a:spcPts val="0"/>
              </a:spcBef>
              <a:buFontTx/>
              <a:buChar char="•"/>
            </a:pPr>
            <a:r>
              <a:rPr lang="en-US" altLang="en-US" b="1" dirty="0">
                <a:latin typeface="+mj-lt"/>
              </a:rPr>
              <a:t> Axon terminals communicate with their target cells at synapses</a:t>
            </a:r>
          </a:p>
          <a:p>
            <a:pPr>
              <a:spcBef>
                <a:spcPts val="0"/>
              </a:spcBef>
            </a:pPr>
            <a:r>
              <a:rPr lang="en-US" altLang="en-US" sz="1400" b="1" dirty="0">
                <a:latin typeface="+mj-lt"/>
                <a:hlinkClick r:id="rId3"/>
              </a:rPr>
              <a:t>https://upload.wikimedia.org/wikipedia/commons/a/a9/Complete_neuron_cell_diagram_en.svg</a:t>
            </a:r>
            <a:r>
              <a:rPr lang="en-US" altLang="en-US" sz="1400" b="1" dirty="0">
                <a:latin typeface="+mj-lt"/>
              </a:rPr>
              <a:t> </a:t>
            </a:r>
          </a:p>
        </p:txBody>
      </p:sp>
      <p:pic>
        <p:nvPicPr>
          <p:cNvPr id="14" name="Picture 13"/>
          <p:cNvPicPr>
            <a:picLocks noChangeAspect="1"/>
          </p:cNvPicPr>
          <p:nvPr/>
        </p:nvPicPr>
        <p:blipFill>
          <a:blip r:embed="rId4"/>
          <a:stretch>
            <a:fillRect/>
          </a:stretch>
        </p:blipFill>
        <p:spPr>
          <a:xfrm>
            <a:off x="931620" y="990600"/>
            <a:ext cx="6681357" cy="4853255"/>
          </a:xfrm>
          <a:prstGeom prst="rect">
            <a:avLst/>
          </a:prstGeom>
        </p:spPr>
      </p:pic>
    </p:spTree>
    <p:extLst>
      <p:ext uri="{BB962C8B-B14F-4D97-AF65-F5344CB8AC3E}">
        <p14:creationId xmlns:p14="http://schemas.microsoft.com/office/powerpoint/2010/main" val="23805449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Simpler Version</a:t>
            </a:r>
          </a:p>
        </p:txBody>
      </p:sp>
      <p:pic>
        <p:nvPicPr>
          <p:cNvPr id="22530" name="Picture 2" descr="Structure of Neur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8754" y="1137796"/>
            <a:ext cx="6307282" cy="51614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367046"/>
            <a:ext cx="8839200" cy="338554"/>
          </a:xfrm>
          <a:prstGeom prst="rect">
            <a:avLst/>
          </a:prstGeom>
        </p:spPr>
        <p:txBody>
          <a:bodyPr wrap="square">
            <a:spAutoFit/>
          </a:bodyPr>
          <a:lstStyle/>
          <a:p>
            <a:pPr algn="r"/>
            <a:r>
              <a:rPr lang="en-US" sz="1600" dirty="0">
                <a:hlinkClick r:id="rId4"/>
              </a:rPr>
              <a:t>https://www.tutorialspoint.com/artificial_intelligence/artificial_intelligence_neural_networks.htm</a:t>
            </a:r>
            <a:r>
              <a:rPr lang="en-US" sz="1600" dirty="0"/>
              <a:t> </a:t>
            </a:r>
          </a:p>
        </p:txBody>
      </p:sp>
    </p:spTree>
    <p:extLst>
      <p:ext uri="{BB962C8B-B14F-4D97-AF65-F5344CB8AC3E}">
        <p14:creationId xmlns:p14="http://schemas.microsoft.com/office/powerpoint/2010/main" val="3928965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Simplest Version</a:t>
            </a:r>
          </a:p>
        </p:txBody>
      </p:sp>
      <p:sp>
        <p:nvSpPr>
          <p:cNvPr id="4" name="Explosion 1 3"/>
          <p:cNvSpPr/>
          <p:nvPr/>
        </p:nvSpPr>
        <p:spPr bwMode="auto">
          <a:xfrm>
            <a:off x="2077936" y="2001547"/>
            <a:ext cx="1815387" cy="1761704"/>
          </a:xfrm>
          <a:prstGeom prst="irregularSeal1">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5" name="Oval 4"/>
          <p:cNvSpPr/>
          <p:nvPr/>
        </p:nvSpPr>
        <p:spPr bwMode="auto">
          <a:xfrm>
            <a:off x="2739776" y="2645684"/>
            <a:ext cx="436163" cy="347401"/>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cxnSp>
        <p:nvCxnSpPr>
          <p:cNvPr id="6" name="Straight Connector 5"/>
          <p:cNvCxnSpPr/>
          <p:nvPr/>
        </p:nvCxnSpPr>
        <p:spPr bwMode="auto">
          <a:xfrm flipH="1" flipV="1">
            <a:off x="1712507" y="1855725"/>
            <a:ext cx="632131" cy="529270"/>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7" name="Straight Connector 6"/>
          <p:cNvCxnSpPr/>
          <p:nvPr/>
        </p:nvCxnSpPr>
        <p:spPr bwMode="auto">
          <a:xfrm flipH="1" flipV="1">
            <a:off x="1442342" y="2734705"/>
            <a:ext cx="905758" cy="388"/>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8" name="Straight Connector 7"/>
          <p:cNvCxnSpPr/>
          <p:nvPr/>
        </p:nvCxnSpPr>
        <p:spPr bwMode="auto">
          <a:xfrm flipH="1">
            <a:off x="1631441" y="3032165"/>
            <a:ext cx="810512" cy="385301"/>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9" name="Straight Connector 8"/>
          <p:cNvCxnSpPr/>
          <p:nvPr/>
        </p:nvCxnSpPr>
        <p:spPr bwMode="auto">
          <a:xfrm flipH="1" flipV="1">
            <a:off x="3537035" y="2696446"/>
            <a:ext cx="2087537" cy="20161"/>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10" name="Straight Connector 9"/>
          <p:cNvCxnSpPr/>
          <p:nvPr/>
        </p:nvCxnSpPr>
        <p:spPr bwMode="auto">
          <a:xfrm flipH="1" flipV="1">
            <a:off x="2028572" y="1610136"/>
            <a:ext cx="76131" cy="609260"/>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1" name="Straight Connector 10"/>
          <p:cNvCxnSpPr/>
          <p:nvPr/>
        </p:nvCxnSpPr>
        <p:spPr bwMode="auto">
          <a:xfrm flipH="1" flipV="1">
            <a:off x="1631441" y="2221476"/>
            <a:ext cx="527558" cy="44041"/>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H="1" flipV="1">
            <a:off x="1442342" y="2265517"/>
            <a:ext cx="358050" cy="45422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3" name="Straight Connector 12"/>
          <p:cNvCxnSpPr/>
          <p:nvPr/>
        </p:nvCxnSpPr>
        <p:spPr bwMode="auto">
          <a:xfrm flipH="1">
            <a:off x="1592974" y="2697888"/>
            <a:ext cx="494138" cy="42959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4" name="Straight Connector 13"/>
          <p:cNvCxnSpPr/>
          <p:nvPr/>
        </p:nvCxnSpPr>
        <p:spPr bwMode="auto">
          <a:xfrm flipH="1">
            <a:off x="1901027" y="3181110"/>
            <a:ext cx="184425" cy="498207"/>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5" name="Straight Connector 14"/>
          <p:cNvCxnSpPr/>
          <p:nvPr/>
        </p:nvCxnSpPr>
        <p:spPr bwMode="auto">
          <a:xfrm flipH="1" flipV="1">
            <a:off x="1342605" y="3267124"/>
            <a:ext cx="527559" cy="44041"/>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sp>
        <p:nvSpPr>
          <p:cNvPr id="16" name="Title 1"/>
          <p:cNvSpPr txBox="1">
            <a:spLocks/>
          </p:cNvSpPr>
          <p:nvPr/>
        </p:nvSpPr>
        <p:spPr bwMode="auto">
          <a:xfrm>
            <a:off x="2710067" y="1711567"/>
            <a:ext cx="1460798" cy="31039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Body (Soma)</a:t>
            </a:r>
          </a:p>
        </p:txBody>
      </p:sp>
      <p:sp>
        <p:nvSpPr>
          <p:cNvPr id="17" name="Title 1"/>
          <p:cNvSpPr txBox="1">
            <a:spLocks/>
          </p:cNvSpPr>
          <p:nvPr/>
        </p:nvSpPr>
        <p:spPr bwMode="auto">
          <a:xfrm>
            <a:off x="3736468" y="2373821"/>
            <a:ext cx="1484109" cy="243581"/>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Fiber (Axon)</a:t>
            </a:r>
          </a:p>
        </p:txBody>
      </p:sp>
      <p:sp>
        <p:nvSpPr>
          <p:cNvPr id="18" name="Title 1"/>
          <p:cNvSpPr txBox="1">
            <a:spLocks/>
          </p:cNvSpPr>
          <p:nvPr/>
        </p:nvSpPr>
        <p:spPr bwMode="auto">
          <a:xfrm>
            <a:off x="1128954" y="1305942"/>
            <a:ext cx="2046985" cy="32946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Branches (Dendrite)</a:t>
            </a:r>
          </a:p>
        </p:txBody>
      </p:sp>
      <p:sp>
        <p:nvSpPr>
          <p:cNvPr id="19" name="Title 1"/>
          <p:cNvSpPr txBox="1">
            <a:spLocks/>
          </p:cNvSpPr>
          <p:nvPr/>
        </p:nvSpPr>
        <p:spPr bwMode="auto">
          <a:xfrm>
            <a:off x="1557890" y="4576998"/>
            <a:ext cx="121449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Weight</a:t>
            </a:r>
          </a:p>
        </p:txBody>
      </p:sp>
      <p:sp>
        <p:nvSpPr>
          <p:cNvPr id="20" name="Title 1"/>
          <p:cNvSpPr txBox="1">
            <a:spLocks/>
          </p:cNvSpPr>
          <p:nvPr/>
        </p:nvSpPr>
        <p:spPr bwMode="auto">
          <a:xfrm>
            <a:off x="3718672" y="4721058"/>
            <a:ext cx="2621450"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defRPr/>
            </a:pPr>
            <a:r>
              <a:rPr lang="en-US" sz="1600" b="0" i="1" kern="0" dirty="0">
                <a:solidFill>
                  <a:srgbClr val="000000"/>
                </a:solidFill>
                <a:latin typeface="Arial"/>
                <a:ea typeface="ＭＳ Ｐゴシック"/>
              </a:rPr>
              <a:t>Transformation (Nonlinear)</a:t>
            </a:r>
          </a:p>
        </p:txBody>
      </p:sp>
      <p:sp>
        <p:nvSpPr>
          <p:cNvPr id="21" name="Title 1"/>
          <p:cNvSpPr txBox="1">
            <a:spLocks/>
          </p:cNvSpPr>
          <p:nvPr/>
        </p:nvSpPr>
        <p:spPr bwMode="auto">
          <a:xfrm>
            <a:off x="2671886" y="4437875"/>
            <a:ext cx="2879199" cy="29528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defRPr/>
            </a:pPr>
            <a:r>
              <a:rPr lang="en-US" sz="1600" b="0" i="1" kern="0" dirty="0">
                <a:solidFill>
                  <a:srgbClr val="000000"/>
                </a:solidFill>
                <a:latin typeface="Arial"/>
                <a:ea typeface="ＭＳ Ｐゴシック"/>
              </a:rPr>
              <a:t>Summation (Linear)</a:t>
            </a:r>
          </a:p>
        </p:txBody>
      </p:sp>
      <p:cxnSp>
        <p:nvCxnSpPr>
          <p:cNvPr id="22" name="Straight Arrow Connector 21"/>
          <p:cNvCxnSpPr>
            <a:stCxn id="41" idx="6"/>
            <a:endCxn id="42" idx="1"/>
          </p:cNvCxnSpPr>
          <p:nvPr/>
        </p:nvCxnSpPr>
        <p:spPr bwMode="auto">
          <a:xfrm>
            <a:off x="3629264" y="5244678"/>
            <a:ext cx="326750"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cxnSp>
        <p:nvCxnSpPr>
          <p:cNvPr id="23" name="Straight Arrow Connector 22"/>
          <p:cNvCxnSpPr/>
          <p:nvPr/>
        </p:nvCxnSpPr>
        <p:spPr bwMode="auto">
          <a:xfrm>
            <a:off x="4685626" y="5237308"/>
            <a:ext cx="636743"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grpSp>
        <p:nvGrpSpPr>
          <p:cNvPr id="24" name="Group 23"/>
          <p:cNvGrpSpPr/>
          <p:nvPr/>
        </p:nvGrpSpPr>
        <p:grpSpPr>
          <a:xfrm>
            <a:off x="1373537" y="5247308"/>
            <a:ext cx="1320212" cy="0"/>
            <a:chOff x="4571646" y="4971259"/>
            <a:chExt cx="1340103" cy="0"/>
          </a:xfrm>
        </p:grpSpPr>
        <p:cxnSp>
          <p:nvCxnSpPr>
            <p:cNvPr id="25" name="Straight Connector 24"/>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6" name="Straight Connector 25"/>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27" name="Group 26"/>
          <p:cNvGrpSpPr/>
          <p:nvPr/>
        </p:nvGrpSpPr>
        <p:grpSpPr>
          <a:xfrm>
            <a:off x="1476729" y="4949293"/>
            <a:ext cx="1320212" cy="0"/>
            <a:chOff x="4571646" y="4971259"/>
            <a:chExt cx="1340103" cy="0"/>
          </a:xfrm>
        </p:grpSpPr>
        <p:cxnSp>
          <p:nvCxnSpPr>
            <p:cNvPr id="28" name="Straight Connector 27"/>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9" name="Straight Connector 28"/>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30" name="Group 29"/>
          <p:cNvGrpSpPr/>
          <p:nvPr/>
        </p:nvGrpSpPr>
        <p:grpSpPr>
          <a:xfrm>
            <a:off x="1476729" y="5545322"/>
            <a:ext cx="1320212" cy="0"/>
            <a:chOff x="4571646" y="4971259"/>
            <a:chExt cx="1340103" cy="0"/>
          </a:xfrm>
        </p:grpSpPr>
        <p:cxnSp>
          <p:nvCxnSpPr>
            <p:cNvPr id="31" name="Straight Connector 30"/>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32" name="Straight Connector 31"/>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sp>
        <p:nvSpPr>
          <p:cNvPr id="33" name="Content Placeholder 2"/>
          <p:cNvSpPr txBox="1">
            <a:spLocks/>
          </p:cNvSpPr>
          <p:nvPr/>
        </p:nvSpPr>
        <p:spPr bwMode="auto">
          <a:xfrm>
            <a:off x="1465157" y="3743348"/>
            <a:ext cx="3451497" cy="314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defRPr/>
            </a:pPr>
            <a:r>
              <a:rPr lang="en-US" sz="2000" i="1" kern="0" dirty="0">
                <a:solidFill>
                  <a:srgbClr val="000000"/>
                </a:solidFill>
                <a:latin typeface="Arial"/>
                <a:ea typeface="ＭＳ Ｐゴシック"/>
              </a:rPr>
              <a:t>Biological Neuron</a:t>
            </a:r>
          </a:p>
        </p:txBody>
      </p:sp>
      <p:sp>
        <p:nvSpPr>
          <p:cNvPr id="34" name="Content Placeholder 2"/>
          <p:cNvSpPr txBox="1">
            <a:spLocks/>
          </p:cNvSpPr>
          <p:nvPr/>
        </p:nvSpPr>
        <p:spPr bwMode="auto">
          <a:xfrm>
            <a:off x="993402" y="5843530"/>
            <a:ext cx="4395004" cy="3417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defRPr/>
            </a:pPr>
            <a:r>
              <a:rPr lang="en-US" sz="2000" i="1" kern="0" dirty="0">
                <a:solidFill>
                  <a:srgbClr val="000000"/>
                </a:solidFill>
                <a:latin typeface="Arial"/>
                <a:ea typeface="ＭＳ Ｐゴシック"/>
              </a:rPr>
              <a:t>Artificial Neuron</a:t>
            </a:r>
          </a:p>
        </p:txBody>
      </p:sp>
      <p:sp>
        <p:nvSpPr>
          <p:cNvPr id="35" name="Content Placeholder 2"/>
          <p:cNvSpPr txBox="1">
            <a:spLocks/>
          </p:cNvSpPr>
          <p:nvPr/>
        </p:nvSpPr>
        <p:spPr bwMode="auto">
          <a:xfrm>
            <a:off x="369027" y="2568017"/>
            <a:ext cx="807988" cy="314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Input</a:t>
            </a:r>
          </a:p>
        </p:txBody>
      </p:sp>
      <p:sp>
        <p:nvSpPr>
          <p:cNvPr id="36" name="Left Bracket 35"/>
          <p:cNvSpPr/>
          <p:nvPr/>
        </p:nvSpPr>
        <p:spPr bwMode="auto">
          <a:xfrm>
            <a:off x="1128953" y="1914767"/>
            <a:ext cx="347777" cy="1673733"/>
          </a:xfrm>
          <a:prstGeom prst="leftBracket">
            <a:avLst/>
          </a:prstGeom>
          <a:noFill/>
          <a:ln w="25400" cap="flat" cmpd="sng" algn="ctr">
            <a:solidFill>
              <a:schemeClr val="accent6">
                <a:lumMod val="40000"/>
                <a:lumOff val="6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i="1">
              <a:solidFill>
                <a:srgbClr val="000000"/>
              </a:solidFill>
              <a:latin typeface="Arial"/>
              <a:ea typeface="ＭＳ Ｐゴシック"/>
              <a:cs typeface="Times New Roman" pitchFamily="18" charset="0"/>
            </a:endParaRPr>
          </a:p>
        </p:txBody>
      </p:sp>
      <p:sp>
        <p:nvSpPr>
          <p:cNvPr id="37" name="Content Placeholder 2"/>
          <p:cNvSpPr txBox="1">
            <a:spLocks/>
          </p:cNvSpPr>
          <p:nvPr/>
        </p:nvSpPr>
        <p:spPr bwMode="auto">
          <a:xfrm>
            <a:off x="369027" y="5114742"/>
            <a:ext cx="868892" cy="30349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Input</a:t>
            </a:r>
          </a:p>
        </p:txBody>
      </p:sp>
      <p:sp>
        <p:nvSpPr>
          <p:cNvPr id="38" name="Left Bracket 37"/>
          <p:cNvSpPr/>
          <p:nvPr/>
        </p:nvSpPr>
        <p:spPr bwMode="auto">
          <a:xfrm>
            <a:off x="1128953" y="4461492"/>
            <a:ext cx="347777" cy="1673733"/>
          </a:xfrm>
          <a:prstGeom prst="leftBracket">
            <a:avLst/>
          </a:prstGeom>
          <a:no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i="1">
              <a:solidFill>
                <a:srgbClr val="000000"/>
              </a:solidFill>
              <a:latin typeface="Arial"/>
              <a:ea typeface="ＭＳ Ｐゴシック"/>
              <a:cs typeface="Times New Roman" pitchFamily="18" charset="0"/>
            </a:endParaRPr>
          </a:p>
        </p:txBody>
      </p:sp>
      <p:sp>
        <p:nvSpPr>
          <p:cNvPr id="39" name="Content Placeholder 2"/>
          <p:cNvSpPr txBox="1">
            <a:spLocks/>
          </p:cNvSpPr>
          <p:nvPr/>
        </p:nvSpPr>
        <p:spPr bwMode="auto">
          <a:xfrm>
            <a:off x="4457867" y="2765853"/>
            <a:ext cx="1093217" cy="3829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Output</a:t>
            </a:r>
          </a:p>
        </p:txBody>
      </p:sp>
      <p:sp>
        <p:nvSpPr>
          <p:cNvPr id="40" name="Content Placeholder 2"/>
          <p:cNvSpPr txBox="1">
            <a:spLocks/>
          </p:cNvSpPr>
          <p:nvPr/>
        </p:nvSpPr>
        <p:spPr bwMode="auto">
          <a:xfrm>
            <a:off x="5220577" y="5268306"/>
            <a:ext cx="1299744" cy="4296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defRPr/>
            </a:pPr>
            <a:r>
              <a:rPr lang="en-US" sz="2000" b="0" i="1" kern="0" dirty="0">
                <a:solidFill>
                  <a:srgbClr val="000000"/>
                </a:solidFill>
                <a:latin typeface="Arial"/>
                <a:ea typeface="ＭＳ Ｐゴシック"/>
              </a:rPr>
              <a:t>Output</a:t>
            </a:r>
          </a:p>
        </p:txBody>
      </p:sp>
      <p:sp>
        <p:nvSpPr>
          <p:cNvPr id="41" name="Flowchart: Or 40"/>
          <p:cNvSpPr/>
          <p:nvPr/>
        </p:nvSpPr>
        <p:spPr bwMode="auto">
          <a:xfrm>
            <a:off x="2722614" y="4791354"/>
            <a:ext cx="906651" cy="906651"/>
          </a:xfrm>
          <a:prstGeom prst="flowChartOr">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i="1" dirty="0" err="1">
              <a:solidFill>
                <a:srgbClr val="000000"/>
              </a:solidFill>
              <a:latin typeface="Arial"/>
              <a:ea typeface="ＭＳ Ｐゴシック"/>
              <a:cs typeface="Times New Roman" pitchFamily="18" charset="0"/>
            </a:endParaRPr>
          </a:p>
        </p:txBody>
      </p:sp>
      <p:sp>
        <p:nvSpPr>
          <p:cNvPr id="42" name="Pentagon 41"/>
          <p:cNvSpPr/>
          <p:nvPr/>
        </p:nvSpPr>
        <p:spPr bwMode="auto">
          <a:xfrm>
            <a:off x="3956015" y="5071120"/>
            <a:ext cx="707705" cy="347116"/>
          </a:xfrm>
          <a:prstGeom prst="homePlate">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600" i="1" dirty="0" err="1">
              <a:solidFill>
                <a:srgbClr val="000000"/>
              </a:solidFill>
              <a:latin typeface="Arial"/>
              <a:ea typeface="ＭＳ Ｐゴシック"/>
              <a:cs typeface="Times New Roman" pitchFamily="18" charset="0"/>
            </a:endParaRPr>
          </a:p>
        </p:txBody>
      </p:sp>
      <p:sp>
        <p:nvSpPr>
          <p:cNvPr id="43" name="Title 1"/>
          <p:cNvSpPr txBox="1">
            <a:spLocks/>
          </p:cNvSpPr>
          <p:nvPr/>
        </p:nvSpPr>
        <p:spPr bwMode="auto">
          <a:xfrm>
            <a:off x="4938315" y="2184931"/>
            <a:ext cx="2175894" cy="19633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defRPr/>
            </a:pPr>
            <a:r>
              <a:rPr lang="en-US" sz="1600" b="0" i="1" kern="0" dirty="0">
                <a:solidFill>
                  <a:srgbClr val="000000"/>
                </a:solidFill>
                <a:latin typeface="Arial"/>
                <a:ea typeface="ＭＳ Ｐゴシック"/>
              </a:rPr>
              <a:t>Interface (Synapsis)</a:t>
            </a:r>
          </a:p>
        </p:txBody>
      </p:sp>
      <p:sp>
        <p:nvSpPr>
          <p:cNvPr id="44" name="Regular Pentagon 43"/>
          <p:cNvSpPr/>
          <p:nvPr/>
        </p:nvSpPr>
        <p:spPr bwMode="auto">
          <a:xfrm rot="5400000">
            <a:off x="5411763" y="2479969"/>
            <a:ext cx="538094" cy="476224"/>
          </a:xfrm>
          <a:prstGeom prst="pentagon">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a:cs typeface="Times New Roman" pitchFamily="18" charset="0"/>
            </a:endParaRPr>
          </a:p>
        </p:txBody>
      </p:sp>
      <p:pic>
        <p:nvPicPr>
          <p:cNvPr id="46"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391325" y="2912686"/>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0822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74799" y="664744"/>
            <a:ext cx="4457700" cy="2914650"/>
          </a:xfrm>
          <a:prstGeom prst="rect">
            <a:avLst/>
          </a:prstGeom>
        </p:spPr>
      </p:pic>
      <p:sp>
        <p:nvSpPr>
          <p:cNvPr id="2" name="Title 1"/>
          <p:cNvSpPr>
            <a:spLocks noGrp="1"/>
          </p:cNvSpPr>
          <p:nvPr>
            <p:ph type="title"/>
          </p:nvPr>
        </p:nvSpPr>
        <p:spPr/>
        <p:txBody>
          <a:bodyPr/>
          <a:lstStyle/>
          <a:p>
            <a:r>
              <a:rPr lang="en-US" dirty="0"/>
              <a:t>Perceptron</a:t>
            </a:r>
          </a:p>
        </p:txBody>
      </p:sp>
      <p:pic>
        <p:nvPicPr>
          <p:cNvPr id="5" name="Picture 4"/>
          <p:cNvPicPr>
            <a:picLocks noChangeAspect="1"/>
          </p:cNvPicPr>
          <p:nvPr/>
        </p:nvPicPr>
        <p:blipFill>
          <a:blip r:embed="rId4"/>
          <a:stretch>
            <a:fillRect/>
          </a:stretch>
        </p:blipFill>
        <p:spPr>
          <a:xfrm>
            <a:off x="96274" y="3469120"/>
            <a:ext cx="8244500" cy="3388880"/>
          </a:xfrm>
          <a:prstGeom prst="rect">
            <a:avLst/>
          </a:prstGeom>
        </p:spPr>
      </p:pic>
      <p:pic>
        <p:nvPicPr>
          <p:cNvPr id="6"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518010" y="831084"/>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60278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le:3 Resistors.jpg"/>
          <p:cNvPicPr>
            <a:picLocks noChangeAspect="1" noChangeArrowheads="1"/>
          </p:cNvPicPr>
          <p:nvPr/>
        </p:nvPicPr>
        <p:blipFill>
          <a:blip r:embed="rId3"/>
          <a:srcRect/>
          <a:stretch>
            <a:fillRect/>
          </a:stretch>
        </p:blipFill>
        <p:spPr bwMode="auto">
          <a:xfrm>
            <a:off x="238277" y="1760225"/>
            <a:ext cx="4951998" cy="3657600"/>
          </a:xfrm>
          <a:prstGeom prst="rect">
            <a:avLst/>
          </a:prstGeom>
          <a:noFill/>
          <a:ln>
            <a:noFill/>
          </a:ln>
        </p:spPr>
      </p:pic>
      <p:pic>
        <p:nvPicPr>
          <p:cNvPr id="4" name="Picture 3"/>
          <p:cNvPicPr>
            <a:picLocks noChangeAspect="1"/>
          </p:cNvPicPr>
          <p:nvPr/>
        </p:nvPicPr>
        <p:blipFill>
          <a:blip r:embed="rId4"/>
          <a:stretch>
            <a:fillRect/>
          </a:stretch>
        </p:blipFill>
        <p:spPr>
          <a:xfrm>
            <a:off x="5404521" y="2144753"/>
            <a:ext cx="3132962" cy="2888547"/>
          </a:xfrm>
          <a:prstGeom prst="rect">
            <a:avLst/>
          </a:prstGeom>
        </p:spPr>
      </p:pic>
      <p:sp>
        <p:nvSpPr>
          <p:cNvPr id="5"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Resistor</a:t>
            </a:r>
          </a:p>
        </p:txBody>
      </p:sp>
    </p:spTree>
    <p:extLst>
      <p:ext uri="{BB962C8B-B14F-4D97-AF65-F5344CB8AC3E}">
        <p14:creationId xmlns:p14="http://schemas.microsoft.com/office/powerpoint/2010/main" val="4234347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a:t>
            </a:r>
          </a:p>
        </p:txBody>
      </p:sp>
      <p:pic>
        <p:nvPicPr>
          <p:cNvPr id="23554" name="Picture 2" descr="Image result for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37" y="990600"/>
            <a:ext cx="8478644" cy="496269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9099" y="6209697"/>
            <a:ext cx="7985760" cy="276999"/>
          </a:xfrm>
          <a:prstGeom prst="rect">
            <a:avLst/>
          </a:prstGeom>
        </p:spPr>
        <p:txBody>
          <a:bodyPr wrap="square">
            <a:spAutoFit/>
          </a:bodyPr>
          <a:lstStyle/>
          <a:p>
            <a:pPr algn="r"/>
            <a:r>
              <a:rPr lang="en-US" sz="1200" dirty="0">
                <a:hlinkClick r:id="rId4"/>
              </a:rPr>
              <a:t>https://www.extremetech.com/extreme/215170-artificial-neural-networks-are-changing-the-world-what-are-they</a:t>
            </a:r>
            <a:r>
              <a:rPr lang="en-US" sz="1200" dirty="0"/>
              <a:t> </a:t>
            </a:r>
          </a:p>
        </p:txBody>
      </p:sp>
    </p:spTree>
    <p:extLst>
      <p:ext uri="{BB962C8B-B14F-4D97-AF65-F5344CB8AC3E}">
        <p14:creationId xmlns:p14="http://schemas.microsoft.com/office/powerpoint/2010/main" val="1768346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5685" y="6273800"/>
            <a:ext cx="7188200" cy="584200"/>
          </a:xfrm>
        </p:spPr>
        <p:txBody>
          <a:bodyPr/>
          <a:lstStyle/>
          <a:p>
            <a:r>
              <a:rPr lang="en-US" sz="2400" b="0" dirty="0">
                <a:hlinkClick r:id="rId3"/>
              </a:rPr>
              <a:t>http://www.asimovinstitute.org/neural-network-zoo/</a:t>
            </a:r>
            <a:r>
              <a:rPr lang="en-US" sz="2400" b="0" dirty="0"/>
              <a:t> </a:t>
            </a:r>
          </a:p>
        </p:txBody>
      </p:sp>
      <p:pic>
        <p:nvPicPr>
          <p:cNvPr id="4100" name="Picture 4" descr="https://pbs.twimg.com/media/CtDcW3VWEAAAxpN.jp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95685" y="0"/>
            <a:ext cx="7321451" cy="6363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3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 All Configurations Useful</a:t>
            </a:r>
          </a:p>
        </p:txBody>
      </p:sp>
      <p:sp>
        <p:nvSpPr>
          <p:cNvPr id="3" name="Content Placeholder 2"/>
          <p:cNvSpPr>
            <a:spLocks noGrp="1"/>
          </p:cNvSpPr>
          <p:nvPr>
            <p:ph idx="1"/>
          </p:nvPr>
        </p:nvSpPr>
        <p:spPr>
          <a:xfrm>
            <a:off x="1121973" y="1391652"/>
            <a:ext cx="8205536" cy="4371474"/>
          </a:xfrm>
        </p:spPr>
        <p:txBody>
          <a:bodyPr/>
          <a:lstStyle/>
          <a:p>
            <a:pPr>
              <a:buClr>
                <a:schemeClr val="tx1"/>
              </a:buClr>
            </a:pPr>
            <a:r>
              <a:rPr lang="en-US" sz="3600" dirty="0"/>
              <a:t>Key Insights</a:t>
            </a:r>
          </a:p>
          <a:p>
            <a:pPr marL="571500" indent="-571500">
              <a:buClr>
                <a:schemeClr val="tx1"/>
              </a:buClr>
              <a:buFont typeface="Arial" panose="020B0604020202020204" pitchFamily="34" charset="0"/>
              <a:buChar char="•"/>
            </a:pPr>
            <a:r>
              <a:rPr lang="en-US" sz="3200" dirty="0"/>
              <a:t>Multi-scale Analysis </a:t>
            </a:r>
            <a:r>
              <a:rPr lang="en-US" b="0" dirty="0">
                <a:solidFill>
                  <a:srgbClr val="0033CC"/>
                </a:solidFill>
              </a:rPr>
              <a:t>(Wavelet Transform)</a:t>
            </a:r>
            <a:endParaRPr lang="en-US" sz="3200" b="0" dirty="0">
              <a:solidFill>
                <a:srgbClr val="0033CC"/>
              </a:solidFill>
            </a:endParaRPr>
          </a:p>
          <a:p>
            <a:pPr marL="571500" indent="-571500">
              <a:buClr>
                <a:schemeClr val="tx1"/>
              </a:buClr>
              <a:buFont typeface="Arial" panose="020B0604020202020204" pitchFamily="34" charset="0"/>
              <a:buChar char="•"/>
            </a:pPr>
            <a:r>
              <a:rPr lang="en-US" sz="3200" dirty="0"/>
              <a:t>Convolutional Operation </a:t>
            </a:r>
            <a:r>
              <a:rPr lang="en-US" b="0" dirty="0">
                <a:solidFill>
                  <a:srgbClr val="0033CC"/>
                </a:solidFill>
              </a:rPr>
              <a:t>(Linear System)</a:t>
            </a:r>
            <a:endParaRPr lang="en-US" sz="3200" b="0" dirty="0">
              <a:solidFill>
                <a:srgbClr val="0033CC"/>
              </a:solidFill>
            </a:endParaRPr>
          </a:p>
          <a:p>
            <a:pPr marL="571500" indent="-571500">
              <a:buClr>
                <a:schemeClr val="tx1"/>
              </a:buClr>
              <a:buFont typeface="Arial" panose="020B0604020202020204" pitchFamily="34" charset="0"/>
              <a:buChar char="•"/>
            </a:pPr>
            <a:r>
              <a:rPr lang="en-US" sz="3200" dirty="0"/>
              <a:t>Shortcut/Feedback </a:t>
            </a:r>
            <a:r>
              <a:rPr lang="en-US" b="0" dirty="0">
                <a:solidFill>
                  <a:srgbClr val="0033CC"/>
                </a:solidFill>
              </a:rPr>
              <a:t>(Control Theory)</a:t>
            </a:r>
          </a:p>
          <a:p>
            <a:pPr marL="571500" indent="-571500">
              <a:buClr>
                <a:schemeClr val="tx1"/>
              </a:buClr>
              <a:buFont typeface="Arial" panose="020B0604020202020204" pitchFamily="34" charset="0"/>
              <a:buChar char="•"/>
            </a:pPr>
            <a:r>
              <a:rPr lang="en-US" sz="3200" dirty="0"/>
              <a:t>Adversarial Mechanism </a:t>
            </a:r>
            <a:r>
              <a:rPr lang="en-US" b="0" dirty="0">
                <a:solidFill>
                  <a:srgbClr val="0033CC"/>
                </a:solidFill>
              </a:rPr>
              <a:t>(Game Theory)</a:t>
            </a:r>
          </a:p>
          <a:p>
            <a:pPr marL="571500" indent="-571500">
              <a:buClr>
                <a:schemeClr val="tx1"/>
              </a:buClr>
              <a:buFont typeface="Arial" panose="020B0604020202020204" pitchFamily="34" charset="0"/>
              <a:buChar char="•"/>
            </a:pPr>
            <a:r>
              <a:rPr lang="en-US" sz="3200" dirty="0"/>
              <a:t>Amplitude/Phase </a:t>
            </a:r>
            <a:r>
              <a:rPr lang="en-US" b="0" dirty="0">
                <a:solidFill>
                  <a:srgbClr val="0033CC"/>
                </a:solidFill>
              </a:rPr>
              <a:t>(Complex Analysis)</a:t>
            </a:r>
          </a:p>
          <a:p>
            <a:pPr>
              <a:buClr>
                <a:schemeClr val="tx1"/>
              </a:buClr>
            </a:pPr>
            <a:r>
              <a:rPr lang="en-US" sz="3200" dirty="0"/>
              <a:t>… …</a:t>
            </a:r>
          </a:p>
        </p:txBody>
      </p:sp>
    </p:spTree>
    <p:extLst>
      <p:ext uri="{BB962C8B-B14F-4D97-AF65-F5344CB8AC3E}">
        <p14:creationId xmlns:p14="http://schemas.microsoft.com/office/powerpoint/2010/main" val="29309011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Descent Search</a:t>
            </a:r>
          </a:p>
        </p:txBody>
      </p:sp>
      <p:pic>
        <p:nvPicPr>
          <p:cNvPr id="4" name="Picture 3"/>
          <p:cNvPicPr>
            <a:picLocks noChangeAspect="1"/>
          </p:cNvPicPr>
          <p:nvPr/>
        </p:nvPicPr>
        <p:blipFill>
          <a:blip r:embed="rId3"/>
          <a:stretch>
            <a:fillRect/>
          </a:stretch>
        </p:blipFill>
        <p:spPr>
          <a:xfrm>
            <a:off x="510455" y="1270289"/>
            <a:ext cx="8469243" cy="2158711"/>
          </a:xfrm>
          <a:prstGeom prst="rect">
            <a:avLst/>
          </a:prstGeom>
        </p:spPr>
      </p:pic>
      <p:pic>
        <p:nvPicPr>
          <p:cNvPr id="5" name="Picture 4"/>
          <p:cNvPicPr>
            <a:picLocks noChangeAspect="1"/>
          </p:cNvPicPr>
          <p:nvPr/>
        </p:nvPicPr>
        <p:blipFill>
          <a:blip r:embed="rId4"/>
          <a:stretch>
            <a:fillRect/>
          </a:stretch>
        </p:blipFill>
        <p:spPr>
          <a:xfrm>
            <a:off x="403067" y="2476943"/>
            <a:ext cx="8398271" cy="2761966"/>
          </a:xfrm>
          <a:prstGeom prst="rect">
            <a:avLst/>
          </a:prstGeom>
        </p:spPr>
      </p:pic>
    </p:spTree>
    <p:extLst>
      <p:ext uri="{BB962C8B-B14F-4D97-AF65-F5344CB8AC3E}">
        <p14:creationId xmlns:p14="http://schemas.microsoft.com/office/powerpoint/2010/main" val="6804404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MATLAB ML Toolbox</a:t>
            </a:r>
          </a:p>
        </p:txBody>
      </p:sp>
      <p:pic>
        <p:nvPicPr>
          <p:cNvPr id="4" name="Picture 3"/>
          <p:cNvPicPr>
            <a:picLocks noChangeAspect="1"/>
          </p:cNvPicPr>
          <p:nvPr/>
        </p:nvPicPr>
        <p:blipFill>
          <a:blip r:embed="rId3"/>
          <a:stretch>
            <a:fillRect/>
          </a:stretch>
        </p:blipFill>
        <p:spPr>
          <a:xfrm>
            <a:off x="203200" y="990600"/>
            <a:ext cx="8842454" cy="5352011"/>
          </a:xfrm>
          <a:prstGeom prst="rect">
            <a:avLst/>
          </a:prstGeom>
        </p:spPr>
      </p:pic>
    </p:spTree>
    <p:extLst>
      <p:ext uri="{BB962C8B-B14F-4D97-AF65-F5344CB8AC3E}">
        <p14:creationId xmlns:p14="http://schemas.microsoft.com/office/powerpoint/2010/main" val="242435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Direction</a:t>
            </a:r>
          </a:p>
        </p:txBody>
      </p:sp>
      <p:sp>
        <p:nvSpPr>
          <p:cNvPr id="3" name="Rectangle 2"/>
          <p:cNvSpPr/>
          <p:nvPr/>
        </p:nvSpPr>
        <p:spPr>
          <a:xfrm>
            <a:off x="203200" y="4951274"/>
            <a:ext cx="8409709" cy="1754326"/>
          </a:xfrm>
          <a:prstGeom prst="rect">
            <a:avLst/>
          </a:prstGeom>
        </p:spPr>
        <p:txBody>
          <a:bodyPr wrap="square">
            <a:spAutoFit/>
          </a:bodyPr>
          <a:lstStyle/>
          <a:p>
            <a:r>
              <a:rPr lang="en-US" sz="2800" b="1" dirty="0"/>
              <a:t>Additional Links:</a:t>
            </a:r>
          </a:p>
          <a:p>
            <a:r>
              <a:rPr lang="en-US" sz="2000" b="1" dirty="0"/>
              <a:t>How to Do Gradient Search?</a:t>
            </a:r>
          </a:p>
          <a:p>
            <a:pPr algn="r"/>
            <a:r>
              <a:rPr lang="en-US" sz="2000" dirty="0">
                <a:hlinkClick r:id="rId3"/>
              </a:rPr>
              <a:t>https://medium.com/ai-society/hello-gradient-descent-ef74434bdfa5</a:t>
            </a:r>
            <a:r>
              <a:rPr lang="en-US" sz="2000" dirty="0"/>
              <a:t> </a:t>
            </a:r>
          </a:p>
          <a:p>
            <a:r>
              <a:rPr lang="en-US" sz="2000" b="1" dirty="0"/>
              <a:t>How to Train Neural Network?</a:t>
            </a:r>
          </a:p>
          <a:p>
            <a:pPr algn="r"/>
            <a:r>
              <a:rPr lang="en-US" sz="2000" dirty="0">
                <a:hlinkClick r:id="rId4"/>
              </a:rPr>
              <a:t>http://blog.manfredas.com/backpropagation-tutorial/#more-848</a:t>
            </a:r>
            <a:r>
              <a:rPr lang="en-US" sz="2000" dirty="0"/>
              <a:t>  </a:t>
            </a:r>
          </a:p>
        </p:txBody>
      </p:sp>
      <p:pic>
        <p:nvPicPr>
          <p:cNvPr id="5" name="Picture 4"/>
          <p:cNvPicPr>
            <a:picLocks noChangeAspect="1"/>
          </p:cNvPicPr>
          <p:nvPr/>
        </p:nvPicPr>
        <p:blipFill>
          <a:blip r:embed="rId5"/>
          <a:stretch>
            <a:fillRect/>
          </a:stretch>
        </p:blipFill>
        <p:spPr>
          <a:xfrm>
            <a:off x="203200" y="1196956"/>
            <a:ext cx="8200159" cy="3532909"/>
          </a:xfrm>
          <a:prstGeom prst="rect">
            <a:avLst/>
          </a:prstGeom>
        </p:spPr>
      </p:pic>
    </p:spTree>
    <p:extLst>
      <p:ext uri="{BB962C8B-B14F-4D97-AF65-F5344CB8AC3E}">
        <p14:creationId xmlns:p14="http://schemas.microsoft.com/office/powerpoint/2010/main" val="4417917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Idea for Back Propagation</a:t>
            </a:r>
          </a:p>
        </p:txBody>
      </p:sp>
      <p:sp>
        <p:nvSpPr>
          <p:cNvPr id="4" name="Rectangle 3"/>
          <p:cNvSpPr/>
          <p:nvPr/>
        </p:nvSpPr>
        <p:spPr>
          <a:xfrm>
            <a:off x="122432" y="6290103"/>
            <a:ext cx="8772525" cy="461665"/>
          </a:xfrm>
          <a:prstGeom prst="rect">
            <a:avLst/>
          </a:prstGeom>
        </p:spPr>
        <p:txBody>
          <a:bodyPr wrap="square">
            <a:spAutoFit/>
          </a:bodyPr>
          <a:lstStyle/>
          <a:p>
            <a:r>
              <a:rPr lang="en-US" dirty="0">
                <a:hlinkClick r:id="rId3"/>
              </a:rPr>
              <a:t>http://blog.manfredas.com/backpropagation-tutorial/#more-848</a:t>
            </a:r>
            <a:r>
              <a:rPr lang="en-US" dirty="0"/>
              <a:t> </a:t>
            </a:r>
          </a:p>
        </p:txBody>
      </p:sp>
      <p:pic>
        <p:nvPicPr>
          <p:cNvPr id="5" name="Picture 4">
            <a:hlinkClick r:id="rId3"/>
          </p:cNvPr>
          <p:cNvPicPr>
            <a:picLocks noChangeAspect="1"/>
          </p:cNvPicPr>
          <p:nvPr/>
        </p:nvPicPr>
        <p:blipFill>
          <a:blip r:embed="rId4"/>
          <a:stretch>
            <a:fillRect/>
          </a:stretch>
        </p:blipFill>
        <p:spPr>
          <a:xfrm>
            <a:off x="2289924" y="990600"/>
            <a:ext cx="4066065" cy="5146012"/>
          </a:xfrm>
          <a:prstGeom prst="rect">
            <a:avLst/>
          </a:prstGeom>
        </p:spPr>
      </p:pic>
    </p:spTree>
    <p:extLst>
      <p:ext uri="{BB962C8B-B14F-4D97-AF65-F5344CB8AC3E}">
        <p14:creationId xmlns:p14="http://schemas.microsoft.com/office/powerpoint/2010/main" val="28776675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IEEE Perspective</a:t>
            </a:r>
          </a:p>
        </p:txBody>
      </p:sp>
      <p:pic>
        <p:nvPicPr>
          <p:cNvPr id="4" name="Picture 3"/>
          <p:cNvPicPr>
            <a:picLocks noChangeAspect="1"/>
          </p:cNvPicPr>
          <p:nvPr/>
        </p:nvPicPr>
        <p:blipFill>
          <a:blip r:embed="rId3"/>
          <a:stretch>
            <a:fillRect/>
          </a:stretch>
        </p:blipFill>
        <p:spPr>
          <a:xfrm>
            <a:off x="0" y="785412"/>
            <a:ext cx="8798376" cy="5071110"/>
          </a:xfrm>
          <a:prstGeom prst="rect">
            <a:avLst/>
          </a:prstGeom>
        </p:spPr>
      </p:pic>
      <p:sp>
        <p:nvSpPr>
          <p:cNvPr id="3" name="Rectangle 2"/>
          <p:cNvSpPr/>
          <p:nvPr/>
        </p:nvSpPr>
        <p:spPr>
          <a:xfrm>
            <a:off x="2023504" y="802975"/>
            <a:ext cx="6774873" cy="461665"/>
          </a:xfrm>
          <a:prstGeom prst="rect">
            <a:avLst/>
          </a:prstGeom>
        </p:spPr>
        <p:txBody>
          <a:bodyPr wrap="square">
            <a:spAutoFit/>
          </a:bodyPr>
          <a:lstStyle/>
          <a:p>
            <a:pPr algn="r"/>
            <a:r>
              <a:rPr lang="en-US" dirty="0">
                <a:hlinkClick r:id="rId4"/>
              </a:rPr>
              <a:t>http://ieeexplore.ieee.org/document/7733110/</a:t>
            </a:r>
            <a:r>
              <a:rPr lang="en-US" dirty="0"/>
              <a:t> </a:t>
            </a:r>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99922" y="2793113"/>
            <a:ext cx="1861976" cy="1861976"/>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13727" y="245499"/>
            <a:ext cx="1861976" cy="1861976"/>
          </a:xfrm>
          <a:prstGeom prst="rect">
            <a:avLst/>
          </a:prstGeom>
        </p:spPr>
      </p:pic>
      <p:sp>
        <p:nvSpPr>
          <p:cNvPr id="5" name="Right Arrow 2"/>
          <p:cNvSpPr/>
          <p:nvPr/>
        </p:nvSpPr>
        <p:spPr bwMode="auto">
          <a:xfrm rot="5400000">
            <a:off x="10504989" y="2139761"/>
            <a:ext cx="651840" cy="621066"/>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Tree>
    <p:extLst>
      <p:ext uri="{BB962C8B-B14F-4D97-AF65-F5344CB8AC3E}">
        <p14:creationId xmlns:p14="http://schemas.microsoft.com/office/powerpoint/2010/main" val="3377034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2181" y="263913"/>
            <a:ext cx="4747942" cy="838200"/>
          </a:xfrm>
        </p:spPr>
        <p:txBody>
          <a:bodyPr/>
          <a:lstStyle/>
          <a:p>
            <a:r>
              <a:rPr lang="en-US" dirty="0"/>
              <a:t>Ge’s Poster</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48337" y="21079"/>
            <a:ext cx="5593844" cy="6836921"/>
          </a:xfrm>
        </p:spPr>
      </p:pic>
      <p:pic>
        <p:nvPicPr>
          <p:cNvPr id="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454" y="1501091"/>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5997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Copyright Issue</a:t>
            </a:r>
          </a:p>
        </p:txBody>
      </p:sp>
      <p:pic>
        <p:nvPicPr>
          <p:cNvPr id="4" name="Picture 3"/>
          <p:cNvPicPr>
            <a:picLocks noChangeAspect="1"/>
          </p:cNvPicPr>
          <p:nvPr/>
        </p:nvPicPr>
        <p:blipFill>
          <a:blip r:embed="rId3"/>
          <a:stretch>
            <a:fillRect/>
          </a:stretch>
        </p:blipFill>
        <p:spPr>
          <a:xfrm>
            <a:off x="3686659" y="1103317"/>
            <a:ext cx="4818682" cy="5556336"/>
          </a:xfrm>
          <a:prstGeom prst="rect">
            <a:avLst/>
          </a:prstGeom>
        </p:spPr>
      </p:pic>
    </p:spTree>
    <p:extLst>
      <p:ext uri="{BB962C8B-B14F-4D97-AF65-F5344CB8AC3E}">
        <p14:creationId xmlns:p14="http://schemas.microsoft.com/office/powerpoint/2010/main" val="3453950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68284" y="2266384"/>
            <a:ext cx="4623241" cy="2818151"/>
          </a:xfrm>
          <a:prstGeom prst="rect">
            <a:avLst/>
          </a:prstGeom>
        </p:spPr>
      </p:pic>
      <p:sp>
        <p:nvSpPr>
          <p:cNvPr id="5"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Capacitor</a:t>
            </a:r>
          </a:p>
        </p:txBody>
      </p:sp>
      <p:pic>
        <p:nvPicPr>
          <p:cNvPr id="38916" name="Picture 4" descr="http://www.electronics-tutorials.ws/capacitor/cap5b.gif?x989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6002" y="2266384"/>
            <a:ext cx="3089848" cy="26005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4892608" y="5339870"/>
            <a:ext cx="1388317" cy="601127"/>
          </a:xfrm>
          <a:prstGeom prst="rect">
            <a:avLst/>
          </a:prstGeom>
        </p:spPr>
      </p:pic>
      <p:pic>
        <p:nvPicPr>
          <p:cNvPr id="3" name="Picture 2"/>
          <p:cNvPicPr>
            <a:picLocks noChangeAspect="1"/>
          </p:cNvPicPr>
          <p:nvPr/>
        </p:nvPicPr>
        <p:blipFill>
          <a:blip r:embed="rId6"/>
          <a:stretch>
            <a:fillRect/>
          </a:stretch>
        </p:blipFill>
        <p:spPr>
          <a:xfrm>
            <a:off x="283438" y="2618183"/>
            <a:ext cx="1171575" cy="2114550"/>
          </a:xfrm>
          <a:prstGeom prst="rect">
            <a:avLst/>
          </a:prstGeom>
        </p:spPr>
      </p:pic>
    </p:spTree>
    <p:extLst>
      <p:ext uri="{BB962C8B-B14F-4D97-AF65-F5344CB8AC3E}">
        <p14:creationId xmlns:p14="http://schemas.microsoft.com/office/powerpoint/2010/main" val="11946365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99697" name="Picture 17"/>
          <p:cNvPicPr>
            <a:picLocks noChangeAspect="1" noChangeArrowheads="1"/>
          </p:cNvPicPr>
          <p:nvPr/>
        </p:nvPicPr>
        <p:blipFill>
          <a:blip r:embed="rId3"/>
          <a:srcRect/>
          <a:stretch>
            <a:fillRect/>
          </a:stretch>
        </p:blipFill>
        <p:spPr bwMode="auto">
          <a:xfrm>
            <a:off x="749747" y="831454"/>
            <a:ext cx="3749675" cy="1438275"/>
          </a:xfrm>
          <a:prstGeom prst="rect">
            <a:avLst/>
          </a:prstGeom>
          <a:noFill/>
          <a:ln w="9525">
            <a:noFill/>
            <a:miter lim="800000"/>
            <a:headEnd/>
            <a:tailEnd/>
          </a:ln>
          <a:effectLst/>
        </p:spPr>
      </p:pic>
      <p:pic>
        <p:nvPicPr>
          <p:cNvPr id="199698" name="Picture 18"/>
          <p:cNvPicPr>
            <a:picLocks noChangeAspect="1" noChangeArrowheads="1"/>
          </p:cNvPicPr>
          <p:nvPr/>
        </p:nvPicPr>
        <p:blipFill>
          <a:blip r:embed="rId4"/>
          <a:srcRect/>
          <a:stretch>
            <a:fillRect/>
          </a:stretch>
        </p:blipFill>
        <p:spPr bwMode="auto">
          <a:xfrm>
            <a:off x="4897536" y="350839"/>
            <a:ext cx="3408264" cy="2586037"/>
          </a:xfrm>
          <a:prstGeom prst="rect">
            <a:avLst/>
          </a:prstGeom>
          <a:noFill/>
          <a:ln w="9525">
            <a:noFill/>
            <a:miter lim="800000"/>
            <a:headEnd/>
            <a:tailEnd/>
          </a:ln>
          <a:effectLst/>
        </p:spPr>
      </p:pic>
      <p:pic>
        <p:nvPicPr>
          <p:cNvPr id="11" name="Picture 9"/>
          <p:cNvPicPr>
            <a:picLocks noChangeAspect="1" noChangeArrowheads="1"/>
          </p:cNvPicPr>
          <p:nvPr/>
        </p:nvPicPr>
        <p:blipFill>
          <a:blip r:embed="rId5"/>
          <a:srcRect/>
          <a:stretch>
            <a:fillRect/>
          </a:stretch>
        </p:blipFill>
        <p:spPr bwMode="auto">
          <a:xfrm>
            <a:off x="749746" y="3165941"/>
            <a:ext cx="3240088" cy="2138363"/>
          </a:xfrm>
          <a:prstGeom prst="rect">
            <a:avLst/>
          </a:prstGeom>
          <a:noFill/>
          <a:ln w="9525">
            <a:noFill/>
            <a:miter lim="800000"/>
            <a:headEnd/>
            <a:tailEnd/>
          </a:ln>
          <a:effectLst/>
        </p:spPr>
      </p:pic>
      <p:pic>
        <p:nvPicPr>
          <p:cNvPr id="13" name="Picture 11"/>
          <p:cNvPicPr>
            <a:picLocks noChangeAspect="1" noChangeArrowheads="1"/>
          </p:cNvPicPr>
          <p:nvPr/>
        </p:nvPicPr>
        <p:blipFill>
          <a:blip r:embed="rId6"/>
          <a:srcRect/>
          <a:stretch>
            <a:fillRect/>
          </a:stretch>
        </p:blipFill>
        <p:spPr bwMode="auto">
          <a:xfrm>
            <a:off x="5028902" y="3165941"/>
            <a:ext cx="3346450" cy="2498725"/>
          </a:xfrm>
          <a:prstGeom prst="rect">
            <a:avLst/>
          </a:prstGeom>
          <a:noFill/>
          <a:ln w="9525">
            <a:noFill/>
            <a:miter lim="800000"/>
            <a:headEnd/>
            <a:tailEnd/>
          </a:ln>
          <a:effectLst/>
        </p:spPr>
      </p:pic>
      <p:pic>
        <p:nvPicPr>
          <p:cNvPr id="14" name="Picture 10"/>
          <p:cNvPicPr>
            <a:picLocks noChangeAspect="1" noChangeArrowheads="1"/>
          </p:cNvPicPr>
          <p:nvPr/>
        </p:nvPicPr>
        <p:blipFill>
          <a:blip r:embed="rId7"/>
          <a:srcRect/>
          <a:stretch>
            <a:fillRect/>
          </a:stretch>
        </p:blipFill>
        <p:spPr bwMode="auto">
          <a:xfrm>
            <a:off x="749747" y="5709445"/>
            <a:ext cx="7026275" cy="758825"/>
          </a:xfrm>
          <a:prstGeom prst="rect">
            <a:avLst/>
          </a:prstGeom>
          <a:noFill/>
          <a:ln w="9525">
            <a:noFill/>
            <a:miter lim="800000"/>
            <a:headEnd/>
            <a:tailEnd/>
          </a:ln>
          <a:effectLst/>
        </p:spPr>
      </p:pic>
      <p:sp>
        <p:nvSpPr>
          <p:cNvPr id="2" name="Rectangle 1"/>
          <p:cNvSpPr/>
          <p:nvPr/>
        </p:nvSpPr>
        <p:spPr bwMode="auto">
          <a:xfrm>
            <a:off x="0" y="0"/>
            <a:ext cx="9144000" cy="6858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 10</a:t>
            </a:r>
          </a:p>
        </p:txBody>
      </p:sp>
      <p:sp>
        <p:nvSpPr>
          <p:cNvPr id="9" name="Content Placeholder 2"/>
          <p:cNvSpPr txBox="1">
            <a:spLocks/>
          </p:cNvSpPr>
          <p:nvPr/>
        </p:nvSpPr>
        <p:spPr>
          <a:xfrm>
            <a:off x="1382851" y="3877702"/>
            <a:ext cx="6959601" cy="2387600"/>
          </a:xfrm>
          <a:prstGeom prst="rect">
            <a:avLst/>
          </a:prstGeom>
        </p:spPr>
        <p:txBody>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indent="-457200" eaLnBrk="1" hangingPunct="1">
              <a:buClrTx/>
              <a:buFont typeface="Arial" panose="020B0604020202020204" pitchFamily="34" charset="0"/>
              <a:buChar char="•"/>
            </a:pPr>
            <a:r>
              <a:rPr lang="en-US" sz="2400" kern="0" dirty="0"/>
              <a:t>Find </a:t>
            </a:r>
            <a:r>
              <a:rPr lang="en-US" sz="2400" kern="0" dirty="0" err="1"/>
              <a:t>V</a:t>
            </a:r>
            <a:r>
              <a:rPr lang="en-US" sz="2400" kern="0" baseline="-25000" dirty="0" err="1"/>
              <a:t>out</a:t>
            </a:r>
            <a:r>
              <a:rPr lang="en-US" sz="2400" kern="0" dirty="0"/>
              <a:t> in terms of </a:t>
            </a:r>
            <a:r>
              <a:rPr lang="en-US" sz="2400" kern="0" dirty="0" err="1"/>
              <a:t>V</a:t>
            </a:r>
            <a:r>
              <a:rPr lang="en-US" sz="2400" kern="0" baseline="-25000" dirty="0" err="1"/>
              <a:t>cc</a:t>
            </a:r>
            <a:r>
              <a:rPr lang="en-US" sz="2400" kern="0" dirty="0"/>
              <a:t> and resistances</a:t>
            </a:r>
          </a:p>
          <a:p>
            <a:pPr marL="457200" indent="-457200" eaLnBrk="1" hangingPunct="1">
              <a:buClrTx/>
              <a:buFont typeface="Arial" panose="020B0604020202020204" pitchFamily="34" charset="0"/>
              <a:buChar char="•"/>
            </a:pPr>
            <a:r>
              <a:rPr lang="en-US" sz="2400" kern="0" dirty="0"/>
              <a:t>Find the sensitivity of this circuit </a:t>
            </a:r>
            <a:r>
              <a:rPr lang="en-US" sz="2400" kern="0" dirty="0" err="1"/>
              <a:t>dV</a:t>
            </a:r>
            <a:r>
              <a:rPr lang="en-US" sz="2400" kern="0" baseline="-25000" dirty="0" err="1"/>
              <a:t>out</a:t>
            </a:r>
            <a:r>
              <a:rPr lang="en-US" sz="2400" kern="0" dirty="0"/>
              <a:t>/dx</a:t>
            </a:r>
          </a:p>
          <a:p>
            <a:pPr marL="457200" indent="-457200" eaLnBrk="1" hangingPunct="1">
              <a:buClrTx/>
              <a:buFont typeface="Arial" panose="020B0604020202020204" pitchFamily="34" charset="0"/>
              <a:buChar char="•"/>
            </a:pPr>
            <a:r>
              <a:rPr lang="en-US" sz="2400" kern="0" dirty="0"/>
              <a:t>Find R</a:t>
            </a:r>
            <a:r>
              <a:rPr lang="en-US" sz="2400" kern="0" baseline="-25000" dirty="0"/>
              <a:t>L</a:t>
            </a:r>
            <a:r>
              <a:rPr lang="en-US" sz="2400" kern="0" dirty="0"/>
              <a:t> do to maximize the sensitivity</a:t>
            </a:r>
          </a:p>
          <a:p>
            <a:pPr eaLnBrk="1" hangingPunct="1"/>
            <a:endParaRPr lang="en-US" sz="2400" kern="0" dirty="0"/>
          </a:p>
        </p:txBody>
      </p:sp>
      <p:pic>
        <p:nvPicPr>
          <p:cNvPr id="10" name="Picture 16"/>
          <p:cNvPicPr>
            <a:picLocks noChangeAspect="1" noChangeArrowheads="1"/>
          </p:cNvPicPr>
          <p:nvPr/>
        </p:nvPicPr>
        <p:blipFill>
          <a:blip r:embed="rId8"/>
          <a:srcRect/>
          <a:stretch>
            <a:fillRect/>
          </a:stretch>
        </p:blipFill>
        <p:spPr bwMode="auto">
          <a:xfrm>
            <a:off x="6046575" y="1183190"/>
            <a:ext cx="2200917" cy="2688220"/>
          </a:xfrm>
          <a:prstGeom prst="rect">
            <a:avLst/>
          </a:prstGeom>
          <a:noFill/>
          <a:ln w="9525">
            <a:noFill/>
            <a:miter lim="800000"/>
            <a:headEnd/>
            <a:tailEnd/>
          </a:ln>
          <a:effectLst/>
        </p:spPr>
      </p:pic>
      <p:sp>
        <p:nvSpPr>
          <p:cNvPr id="12" name="Rectangle 5"/>
          <p:cNvSpPr>
            <a:spLocks noChangeArrowheads="1"/>
          </p:cNvSpPr>
          <p:nvPr/>
        </p:nvSpPr>
        <p:spPr bwMode="auto">
          <a:xfrm>
            <a:off x="921263" y="1444549"/>
            <a:ext cx="4997450" cy="1852815"/>
          </a:xfrm>
          <a:prstGeom prst="rect">
            <a:avLst/>
          </a:prstGeom>
          <a:noFill/>
          <a:ln w="9525">
            <a:noFill/>
            <a:miter lim="800000"/>
            <a:headEnd/>
            <a:tailEnd/>
          </a:ln>
          <a:effectLst/>
        </p:spPr>
        <p:txBody>
          <a:bodyPr wrap="square">
            <a:spAutoFit/>
          </a:bodyPr>
          <a:lstStyle/>
          <a:p>
            <a:pPr eaLnBrk="1" hangingPunct="1">
              <a:lnSpc>
                <a:spcPct val="110000"/>
              </a:lnSpc>
              <a:defRPr/>
            </a:pPr>
            <a:r>
              <a:rPr lang="en-US" b="1" dirty="0">
                <a:solidFill>
                  <a:srgbClr val="000000"/>
                </a:solidFill>
                <a:latin typeface="+mn-lt"/>
                <a:ea typeface="+mn-ea"/>
                <a:cs typeface="Times New Roman" pitchFamily="18" charset="0"/>
              </a:rPr>
              <a:t>Sensitivity Analysis</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Interested in measuring any change x of the sensor: R</a:t>
            </a:r>
            <a:r>
              <a:rPr lang="en-US" sz="2000" baseline="-25000" dirty="0">
                <a:solidFill>
                  <a:srgbClr val="000000"/>
                </a:solidFill>
                <a:latin typeface="+mn-lt"/>
                <a:ea typeface="+mn-ea"/>
                <a:cs typeface="Times New Roman" pitchFamily="18" charset="0"/>
              </a:rPr>
              <a:t>S</a:t>
            </a: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(1+x)</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 is the nominal sensor resistance</a:t>
            </a:r>
          </a:p>
          <a:p>
            <a:pPr marL="800100" lvl="1" indent="-342900" eaLnBrk="1" hangingPunct="1">
              <a:lnSpc>
                <a:spcPct val="110000"/>
              </a:lnSpc>
              <a:buFont typeface="Arial" panose="020B0604020202020204" pitchFamily="34" charset="0"/>
              <a:buChar char="•"/>
              <a:defRPr/>
            </a:pPr>
            <a:r>
              <a:rPr lang="en-US" sz="2000" dirty="0">
                <a:solidFill>
                  <a:srgbClr val="000000"/>
                </a:solidFill>
                <a:latin typeface="+mn-lt"/>
                <a:ea typeface="+mn-ea"/>
                <a:cs typeface="Times New Roman" pitchFamily="18" charset="0"/>
              </a:rPr>
              <a:t>Load resistor expressed as R</a:t>
            </a:r>
            <a:r>
              <a:rPr lang="en-US" sz="2000" baseline="-25000" dirty="0">
                <a:solidFill>
                  <a:srgbClr val="000000"/>
                </a:solidFill>
                <a:latin typeface="+mn-lt"/>
                <a:ea typeface="+mn-ea"/>
                <a:cs typeface="Times New Roman" pitchFamily="18" charset="0"/>
              </a:rPr>
              <a:t>L</a:t>
            </a:r>
            <a:r>
              <a:rPr lang="en-US" sz="2000" dirty="0">
                <a:solidFill>
                  <a:srgbClr val="000000"/>
                </a:solidFill>
                <a:latin typeface="+mn-lt"/>
                <a:ea typeface="+mn-ea"/>
                <a:cs typeface="Times New Roman" pitchFamily="18" charset="0"/>
              </a:rPr>
              <a:t>=R</a:t>
            </a:r>
            <a:r>
              <a:rPr lang="en-US" sz="2000" baseline="-25000" dirty="0">
                <a:solidFill>
                  <a:srgbClr val="000000"/>
                </a:solidFill>
                <a:latin typeface="+mn-lt"/>
                <a:ea typeface="+mn-ea"/>
                <a:cs typeface="Times New Roman" pitchFamily="18" charset="0"/>
              </a:rPr>
              <a:t>0</a:t>
            </a:r>
            <a:r>
              <a:rPr lang="en-US" sz="2000" dirty="0">
                <a:solidFill>
                  <a:srgbClr val="000000"/>
                </a:solidFill>
                <a:latin typeface="+mn-lt"/>
                <a:ea typeface="+mn-ea"/>
                <a:cs typeface="Times New Roman" pitchFamily="18" charset="0"/>
              </a:rPr>
              <a:t>k</a:t>
            </a:r>
          </a:p>
        </p:txBody>
      </p:sp>
      <p:sp>
        <p:nvSpPr>
          <p:cNvPr id="16" name="Rectangle 15"/>
          <p:cNvSpPr/>
          <p:nvPr/>
        </p:nvSpPr>
        <p:spPr>
          <a:xfrm>
            <a:off x="921264" y="5829506"/>
            <a:ext cx="6774873" cy="830997"/>
          </a:xfrm>
          <a:prstGeom prst="rect">
            <a:avLst/>
          </a:prstGeom>
        </p:spPr>
        <p:txBody>
          <a:bodyPr wrap="square">
            <a:spAutoFit/>
          </a:bodyPr>
          <a:lstStyle/>
          <a:p>
            <a:r>
              <a:rPr lang="en-US" b="1" dirty="0"/>
              <a:t>Optional Reading:</a:t>
            </a:r>
          </a:p>
          <a:p>
            <a:pPr algn="r"/>
            <a:r>
              <a:rPr lang="en-US" dirty="0">
                <a:hlinkClick r:id="rId9"/>
              </a:rPr>
              <a:t>http://ieeexplore.ieee.org/document/7733110/</a:t>
            </a:r>
            <a:r>
              <a:rPr lang="en-US" dirty="0"/>
              <a:t>  </a:t>
            </a:r>
          </a:p>
        </p:txBody>
      </p:sp>
    </p:spTree>
    <p:extLst>
      <p:ext uri="{BB962C8B-B14F-4D97-AF65-F5344CB8AC3E}">
        <p14:creationId xmlns:p14="http://schemas.microsoft.com/office/powerpoint/2010/main" val="104568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026592" y="2375217"/>
            <a:ext cx="4005115" cy="2626305"/>
          </a:xfrm>
          <a:prstGeom prst="rect">
            <a:avLst/>
          </a:prstGeom>
        </p:spPr>
      </p:pic>
      <p:sp>
        <p:nvSpPr>
          <p:cNvPr id="5"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Inductor</a:t>
            </a:r>
          </a:p>
        </p:txBody>
      </p:sp>
      <p:pic>
        <p:nvPicPr>
          <p:cNvPr id="39938" name="Picture 2" descr="Image result for indu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341" y="1588105"/>
            <a:ext cx="4667250" cy="42005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876748" y="4106235"/>
            <a:ext cx="304800" cy="352425"/>
          </a:xfrm>
          <a:prstGeom prst="rect">
            <a:avLst/>
          </a:prstGeom>
        </p:spPr>
      </p:pic>
      <p:pic>
        <p:nvPicPr>
          <p:cNvPr id="3" name="Picture 2"/>
          <p:cNvPicPr>
            <a:picLocks noChangeAspect="1"/>
          </p:cNvPicPr>
          <p:nvPr/>
        </p:nvPicPr>
        <p:blipFill>
          <a:blip r:embed="rId6"/>
          <a:stretch>
            <a:fillRect/>
          </a:stretch>
        </p:blipFill>
        <p:spPr>
          <a:xfrm>
            <a:off x="5236370" y="5273625"/>
            <a:ext cx="1572912" cy="515006"/>
          </a:xfrm>
          <a:prstGeom prst="rect">
            <a:avLst/>
          </a:prstGeom>
        </p:spPr>
      </p:pic>
    </p:spTree>
    <p:extLst>
      <p:ext uri="{BB962C8B-B14F-4D97-AF65-F5344CB8AC3E}">
        <p14:creationId xmlns:p14="http://schemas.microsoft.com/office/powerpoint/2010/main" val="1754015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Phasor</a:t>
            </a:r>
          </a:p>
        </p:txBody>
      </p:sp>
      <p:graphicFrame>
        <p:nvGraphicFramePr>
          <p:cNvPr id="8" name="Object 19"/>
          <p:cNvGraphicFramePr>
            <a:graphicFrameLocks noChangeAspect="1"/>
          </p:cNvGraphicFramePr>
          <p:nvPr>
            <p:extLst>
              <p:ext uri="{D42A27DB-BD31-4B8C-83A1-F6EECF244321}">
                <p14:modId xmlns:p14="http://schemas.microsoft.com/office/powerpoint/2010/main" val="1870535571"/>
              </p:ext>
            </p:extLst>
          </p:nvPr>
        </p:nvGraphicFramePr>
        <p:xfrm>
          <a:off x="4336812" y="2063045"/>
          <a:ext cx="3940175" cy="855663"/>
        </p:xfrm>
        <a:graphic>
          <a:graphicData uri="http://schemas.openxmlformats.org/presentationml/2006/ole">
            <mc:AlternateContent xmlns:mc="http://schemas.openxmlformats.org/markup-compatibility/2006">
              <mc:Choice xmlns:v="urn:schemas-microsoft-com:vml" Requires="v">
                <p:oleObj name="Equation" r:id="rId3" imgW="3962160" imgH="863280" progId="Equation.DSMT4">
                  <p:embed/>
                </p:oleObj>
              </mc:Choice>
              <mc:Fallback>
                <p:oleObj name="Equation" r:id="rId3" imgW="3962160" imgH="863280" progId="Equation.DSMT4">
                  <p:embed/>
                  <p:pic>
                    <p:nvPicPr>
                      <p:cNvPr id="8" name="Object 19"/>
                      <p:cNvPicPr>
                        <a:picLocks noChangeAspect="1" noChangeArrowheads="1"/>
                      </p:cNvPicPr>
                      <p:nvPr/>
                    </p:nvPicPr>
                    <p:blipFill>
                      <a:blip r:embed="rId4"/>
                      <a:srcRect/>
                      <a:stretch>
                        <a:fillRect/>
                      </a:stretch>
                    </p:blipFill>
                    <p:spPr bwMode="auto">
                      <a:xfrm>
                        <a:off x="4336812" y="2063045"/>
                        <a:ext cx="3940175" cy="855663"/>
                      </a:xfrm>
                      <a:prstGeom prst="rect">
                        <a:avLst/>
                      </a:prstGeom>
                      <a:noFill/>
                      <a:ln>
                        <a:noFill/>
                      </a:ln>
                      <a:effec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2426846122"/>
              </p:ext>
            </p:extLst>
          </p:nvPr>
        </p:nvGraphicFramePr>
        <p:xfrm>
          <a:off x="943054" y="4926966"/>
          <a:ext cx="1556266" cy="800172"/>
        </p:xfrm>
        <a:graphic>
          <a:graphicData uri="http://schemas.openxmlformats.org/presentationml/2006/ole">
            <mc:AlternateContent xmlns:mc="http://schemas.openxmlformats.org/markup-compatibility/2006">
              <mc:Choice xmlns:v="urn:schemas-microsoft-com:vml" Requires="v">
                <p:oleObj name="Equation" r:id="rId5" imgW="520560" imgH="291960" progId="Equation.DSMT4">
                  <p:embed/>
                </p:oleObj>
              </mc:Choice>
              <mc:Fallback>
                <p:oleObj name="Equation" r:id="rId5" imgW="520560" imgH="291960" progId="Equation.DSMT4">
                  <p:embed/>
                  <p:pic>
                    <p:nvPicPr>
                      <p:cNvPr id="10" name="Object 9"/>
                      <p:cNvPicPr>
                        <a:picLocks noChangeAspect="1" noChangeArrowheads="1"/>
                      </p:cNvPicPr>
                      <p:nvPr/>
                    </p:nvPicPr>
                    <p:blipFill>
                      <a:blip r:embed="rId6"/>
                      <a:srcRect/>
                      <a:stretch>
                        <a:fillRect/>
                      </a:stretch>
                    </p:blipFill>
                    <p:spPr bwMode="auto">
                      <a:xfrm>
                        <a:off x="943054" y="4926966"/>
                        <a:ext cx="1556266" cy="800172"/>
                      </a:xfrm>
                      <a:prstGeom prst="rect">
                        <a:avLst/>
                      </a:prstGeom>
                      <a:noFill/>
                      <a:ln>
                        <a:noFill/>
                      </a:ln>
                    </p:spPr>
                  </p:pic>
                </p:oleObj>
              </mc:Fallback>
            </mc:AlternateContent>
          </a:graphicData>
        </a:graphic>
      </p:graphicFrame>
      <p:sp>
        <p:nvSpPr>
          <p:cNvPr id="11" name="Rectangle 10"/>
          <p:cNvSpPr/>
          <p:nvPr/>
        </p:nvSpPr>
        <p:spPr>
          <a:xfrm>
            <a:off x="724081" y="4465302"/>
            <a:ext cx="2560316" cy="461665"/>
          </a:xfrm>
          <a:prstGeom prst="rect">
            <a:avLst/>
          </a:prstGeom>
        </p:spPr>
        <p:txBody>
          <a:bodyPr wrap="none">
            <a:spAutoFit/>
          </a:bodyPr>
          <a:lstStyle/>
          <a:p>
            <a:pPr>
              <a:defRPr/>
            </a:pPr>
            <a:r>
              <a:rPr lang="en-US" b="1" dirty="0">
                <a:solidFill>
                  <a:srgbClr val="FF0000"/>
                </a:solidFill>
              </a:rPr>
              <a:t>Phasor Notation</a:t>
            </a:r>
          </a:p>
        </p:txBody>
      </p:sp>
      <p:pic>
        <p:nvPicPr>
          <p:cNvPr id="13314" name="Picture 2" descr="https://upload.wikimedia.org/wikipedia/commons/thumb/7/7a/Complex_number_illustration_modarg.svg/220px-Complex_number_illustration_modarg.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0391" y="1830996"/>
            <a:ext cx="2095500" cy="22574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031496" y="4088422"/>
            <a:ext cx="5090297" cy="244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a:xfrm>
            <a:off x="724082" y="990600"/>
            <a:ext cx="8107051" cy="830997"/>
          </a:xfrm>
          <a:prstGeom prst="rect">
            <a:avLst/>
          </a:prstGeom>
        </p:spPr>
        <p:txBody>
          <a:bodyPr wrap="square">
            <a:spAutoFit/>
          </a:bodyPr>
          <a:lstStyle/>
          <a:p>
            <a:pPr>
              <a:defRPr/>
            </a:pPr>
            <a:r>
              <a:rPr lang="en-US" b="1" dirty="0">
                <a:solidFill>
                  <a:srgbClr val="FF0000"/>
                </a:solidFill>
              </a:rPr>
              <a:t>Stable Response of an RCL Circuit to a Sinusoidal Excitation Remains Sinusoidal at the Same Frequency </a:t>
            </a:r>
          </a:p>
        </p:txBody>
      </p:sp>
      <p:pic>
        <p:nvPicPr>
          <p:cNvPr id="12" name="Picture 12" descr="http://www.magic-emoji.com/emoji/images/83_emoji_iphone_black_diamond_sui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10800000">
            <a:off x="421609" y="2564558"/>
            <a:ext cx="1702055" cy="170205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Object 19"/>
          <p:cNvGraphicFramePr>
            <a:graphicFrameLocks noChangeAspect="1"/>
          </p:cNvGraphicFramePr>
          <p:nvPr>
            <p:extLst>
              <p:ext uri="{D42A27DB-BD31-4B8C-83A1-F6EECF244321}">
                <p14:modId xmlns:p14="http://schemas.microsoft.com/office/powerpoint/2010/main" val="2512821251"/>
              </p:ext>
            </p:extLst>
          </p:nvPr>
        </p:nvGraphicFramePr>
        <p:xfrm>
          <a:off x="4336812" y="3211343"/>
          <a:ext cx="1412875" cy="779462"/>
        </p:xfrm>
        <a:graphic>
          <a:graphicData uri="http://schemas.openxmlformats.org/presentationml/2006/ole">
            <mc:AlternateContent xmlns:mc="http://schemas.openxmlformats.org/markup-compatibility/2006">
              <mc:Choice xmlns:v="urn:schemas-microsoft-com:vml" Requires="v">
                <p:oleObj name="Equation" r:id="rId10" imgW="1422360" imgH="787320" progId="Equation.DSMT4">
                  <p:embed/>
                </p:oleObj>
              </mc:Choice>
              <mc:Fallback>
                <p:oleObj name="Equation" r:id="rId10" imgW="1422360" imgH="787320" progId="Equation.DSMT4">
                  <p:embed/>
                  <p:pic>
                    <p:nvPicPr>
                      <p:cNvPr id="8" name="Object 19"/>
                      <p:cNvPicPr>
                        <a:picLocks noChangeAspect="1" noChangeArrowheads="1"/>
                      </p:cNvPicPr>
                      <p:nvPr/>
                    </p:nvPicPr>
                    <p:blipFill>
                      <a:blip r:embed="rId11"/>
                      <a:srcRect/>
                      <a:stretch>
                        <a:fillRect/>
                      </a:stretch>
                    </p:blipFill>
                    <p:spPr bwMode="auto">
                      <a:xfrm>
                        <a:off x="4336812" y="3211343"/>
                        <a:ext cx="1412875" cy="779462"/>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5013347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p:nvPr/>
        </p:nvCxnSpPr>
        <p:spPr bwMode="auto">
          <a:xfrm rot="13500000" flipV="1">
            <a:off x="1947103" y="5067606"/>
            <a:ext cx="3379479" cy="3"/>
          </a:xfrm>
          <a:prstGeom prst="straightConnector1">
            <a:avLst/>
          </a:prstGeom>
          <a:solidFill>
            <a:schemeClr val="accent1"/>
          </a:solidFill>
          <a:ln w="38100" cap="flat" cmpd="sng" algn="ctr">
            <a:solidFill>
              <a:srgbClr val="FF0000"/>
            </a:solidFill>
            <a:prstDash val="solid"/>
            <a:round/>
            <a:headEnd type="none" w="med" len="med"/>
            <a:tailEnd type="triangle"/>
          </a:ln>
          <a:effectLst/>
        </p:spPr>
      </p:cxnSp>
      <p:sp>
        <p:nvSpPr>
          <p:cNvPr id="2" name="Title 1"/>
          <p:cNvSpPr>
            <a:spLocks noGrp="1"/>
          </p:cNvSpPr>
          <p:nvPr>
            <p:ph type="title"/>
          </p:nvPr>
        </p:nvSpPr>
        <p:spPr/>
        <p:txBody>
          <a:bodyPr/>
          <a:lstStyle/>
          <a:p>
            <a:r>
              <a:rPr lang="en-US" dirty="0"/>
              <a:t>Imaginary </a:t>
            </a:r>
            <a:r>
              <a:rPr lang="en-US" i="1" dirty="0"/>
              <a:t>i</a:t>
            </a:r>
            <a:r>
              <a:rPr lang="en-US" dirty="0"/>
              <a:t> Revisited</a:t>
            </a:r>
          </a:p>
        </p:txBody>
      </p:sp>
      <p:cxnSp>
        <p:nvCxnSpPr>
          <p:cNvPr id="4" name="Straight Arrow Connector 3"/>
          <p:cNvCxnSpPr/>
          <p:nvPr/>
        </p:nvCxnSpPr>
        <p:spPr bwMode="auto">
          <a:xfrm>
            <a:off x="1219328" y="6300192"/>
            <a:ext cx="7157545" cy="0"/>
          </a:xfrm>
          <a:prstGeom prst="straightConnector1">
            <a:avLst/>
          </a:prstGeom>
          <a:solidFill>
            <a:schemeClr val="accent1"/>
          </a:solidFill>
          <a:ln w="38100" cap="flat" cmpd="sng" algn="ctr">
            <a:solidFill>
              <a:srgbClr val="0000FF"/>
            </a:solidFill>
            <a:prstDash val="solid"/>
            <a:round/>
            <a:headEnd type="none" w="med" len="med"/>
            <a:tailEnd type="triangle"/>
          </a:ln>
          <a:effectLst/>
        </p:spPr>
      </p:cxnSp>
      <p:cxnSp>
        <p:nvCxnSpPr>
          <p:cNvPr id="5" name="Straight Arrow Connector 4"/>
          <p:cNvCxnSpPr/>
          <p:nvPr/>
        </p:nvCxnSpPr>
        <p:spPr bwMode="auto">
          <a:xfrm flipV="1">
            <a:off x="4855907" y="6300192"/>
            <a:ext cx="1576552" cy="3"/>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graphicFrame>
        <p:nvGraphicFramePr>
          <p:cNvPr id="9" name="Object 8"/>
          <p:cNvGraphicFramePr>
            <a:graphicFrameLocks noChangeAspect="1"/>
          </p:cNvGraphicFramePr>
          <p:nvPr>
            <p:extLst>
              <p:ext uri="{D42A27DB-BD31-4B8C-83A1-F6EECF244321}">
                <p14:modId xmlns:p14="http://schemas.microsoft.com/office/powerpoint/2010/main" val="2685184311"/>
              </p:ext>
            </p:extLst>
          </p:nvPr>
        </p:nvGraphicFramePr>
        <p:xfrm>
          <a:off x="3874155" y="4740175"/>
          <a:ext cx="419100" cy="401637"/>
        </p:xfrm>
        <a:graphic>
          <a:graphicData uri="http://schemas.openxmlformats.org/presentationml/2006/ole">
            <mc:AlternateContent xmlns:mc="http://schemas.openxmlformats.org/markup-compatibility/2006">
              <mc:Choice xmlns:v="urn:schemas-microsoft-com:vml" Requires="v">
                <p:oleObj name="Equation" r:id="rId3" imgW="279360" imgH="291960" progId="Equation.DSMT4">
                  <p:embed/>
                </p:oleObj>
              </mc:Choice>
              <mc:Fallback>
                <p:oleObj name="Equation" r:id="rId3" imgW="279360" imgH="291960" progId="Equation.DSMT4">
                  <p:embed/>
                  <p:pic>
                    <p:nvPicPr>
                      <p:cNvPr id="9" name="Object 8"/>
                      <p:cNvPicPr>
                        <a:picLocks noChangeAspect="1" noChangeArrowheads="1"/>
                      </p:cNvPicPr>
                      <p:nvPr/>
                    </p:nvPicPr>
                    <p:blipFill>
                      <a:blip r:embed="rId4"/>
                      <a:srcRect/>
                      <a:stretch>
                        <a:fillRect/>
                      </a:stretch>
                    </p:blipFill>
                    <p:spPr bwMode="auto">
                      <a:xfrm>
                        <a:off x="3874155" y="4740175"/>
                        <a:ext cx="419100" cy="401637"/>
                      </a:xfrm>
                      <a:prstGeom prst="rect">
                        <a:avLst/>
                      </a:prstGeom>
                      <a:noFill/>
                      <a:ln>
                        <a:noFill/>
                      </a:ln>
                    </p:spPr>
                  </p:pic>
                </p:oleObj>
              </mc:Fallback>
            </mc:AlternateContent>
          </a:graphicData>
        </a:graphic>
      </p:graphicFrame>
      <p:cxnSp>
        <p:nvCxnSpPr>
          <p:cNvPr id="11" name="Straight Arrow Connector 10"/>
          <p:cNvCxnSpPr/>
          <p:nvPr/>
        </p:nvCxnSpPr>
        <p:spPr bwMode="auto">
          <a:xfrm flipV="1">
            <a:off x="4855908" y="4700376"/>
            <a:ext cx="1671145" cy="1599816"/>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4" name="Straight Arrow Connector 13"/>
          <p:cNvCxnSpPr/>
          <p:nvPr/>
        </p:nvCxnSpPr>
        <p:spPr bwMode="auto">
          <a:xfrm flipV="1">
            <a:off x="4855907" y="3759508"/>
            <a:ext cx="419100" cy="2540684"/>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17" name="Straight Arrow Connector 16"/>
          <p:cNvCxnSpPr/>
          <p:nvPr/>
        </p:nvCxnSpPr>
        <p:spPr bwMode="auto">
          <a:xfrm flipV="1">
            <a:off x="6524424" y="2159691"/>
            <a:ext cx="419100" cy="2540684"/>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18" name="Straight Arrow Connector 17"/>
          <p:cNvCxnSpPr/>
          <p:nvPr/>
        </p:nvCxnSpPr>
        <p:spPr bwMode="auto">
          <a:xfrm flipV="1">
            <a:off x="5275008" y="2159692"/>
            <a:ext cx="1671145" cy="1599816"/>
          </a:xfrm>
          <a:prstGeom prst="straightConnector1">
            <a:avLst/>
          </a:prstGeom>
          <a:solidFill>
            <a:schemeClr val="accent1"/>
          </a:solidFill>
          <a:ln w="38100" cap="flat" cmpd="sng" algn="ctr">
            <a:solidFill>
              <a:schemeClr val="bg1">
                <a:lumMod val="75000"/>
              </a:schemeClr>
            </a:solidFill>
            <a:prstDash val="solid"/>
            <a:round/>
            <a:headEnd type="none" w="med" len="med"/>
            <a:tailEnd type="triangle"/>
          </a:ln>
          <a:effectLst/>
        </p:spPr>
      </p:cxnSp>
      <p:cxnSp>
        <p:nvCxnSpPr>
          <p:cNvPr id="19" name="Straight Arrow Connector 18"/>
          <p:cNvCxnSpPr/>
          <p:nvPr/>
        </p:nvCxnSpPr>
        <p:spPr bwMode="auto">
          <a:xfrm flipV="1">
            <a:off x="4853280" y="2159692"/>
            <a:ext cx="2090245" cy="4140501"/>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cxnSp>
        <p:nvCxnSpPr>
          <p:cNvPr id="24" name="Straight Arrow Connector 23"/>
          <p:cNvCxnSpPr/>
          <p:nvPr/>
        </p:nvCxnSpPr>
        <p:spPr bwMode="auto">
          <a:xfrm rot="13500000" flipV="1">
            <a:off x="3504979" y="5742795"/>
            <a:ext cx="1576552" cy="3"/>
          </a:xfrm>
          <a:prstGeom prst="straightConnector1">
            <a:avLst/>
          </a:prstGeom>
          <a:solidFill>
            <a:schemeClr val="accent1"/>
          </a:solidFill>
          <a:ln w="76200" cap="flat" cmpd="sng" algn="ctr">
            <a:solidFill>
              <a:srgbClr val="00B050"/>
            </a:solidFill>
            <a:prstDash val="solid"/>
            <a:round/>
            <a:headEnd type="none" w="med" len="med"/>
            <a:tailEnd type="triangle"/>
          </a:ln>
          <a:effectLst/>
        </p:spPr>
      </p:cxnSp>
      <p:graphicFrame>
        <p:nvGraphicFramePr>
          <p:cNvPr id="25" name="Object 24"/>
          <p:cNvGraphicFramePr>
            <a:graphicFrameLocks noChangeAspect="1"/>
          </p:cNvGraphicFramePr>
          <p:nvPr>
            <p:extLst>
              <p:ext uri="{D42A27DB-BD31-4B8C-83A1-F6EECF244321}">
                <p14:modId xmlns:p14="http://schemas.microsoft.com/office/powerpoint/2010/main" val="3670683289"/>
              </p:ext>
            </p:extLst>
          </p:nvPr>
        </p:nvGraphicFramePr>
        <p:xfrm>
          <a:off x="582665" y="1158163"/>
          <a:ext cx="5061518" cy="721039"/>
        </p:xfrm>
        <a:graphic>
          <a:graphicData uri="http://schemas.openxmlformats.org/presentationml/2006/ole">
            <mc:AlternateContent xmlns:mc="http://schemas.openxmlformats.org/markup-compatibility/2006">
              <mc:Choice xmlns:v="urn:schemas-microsoft-com:vml" Requires="v">
                <p:oleObj name="Equation" r:id="rId5" imgW="1879560" imgH="291960" progId="Equation.DSMT4">
                  <p:embed/>
                </p:oleObj>
              </mc:Choice>
              <mc:Fallback>
                <p:oleObj name="Equation" r:id="rId5" imgW="1879560" imgH="291960" progId="Equation.DSMT4">
                  <p:embed/>
                  <p:pic>
                    <p:nvPicPr>
                      <p:cNvPr id="25" name="Object 24"/>
                      <p:cNvPicPr>
                        <a:picLocks noChangeAspect="1" noChangeArrowheads="1"/>
                      </p:cNvPicPr>
                      <p:nvPr/>
                    </p:nvPicPr>
                    <p:blipFill>
                      <a:blip r:embed="rId6"/>
                      <a:srcRect/>
                      <a:stretch>
                        <a:fillRect/>
                      </a:stretch>
                    </p:blipFill>
                    <p:spPr bwMode="auto">
                      <a:xfrm>
                        <a:off x="582665" y="1158163"/>
                        <a:ext cx="5061518" cy="721039"/>
                      </a:xfrm>
                      <a:prstGeom prst="rect">
                        <a:avLst/>
                      </a:prstGeom>
                      <a:noFill/>
                      <a:ln>
                        <a:noFill/>
                      </a:ln>
                    </p:spPr>
                  </p:pic>
                </p:oleObj>
              </mc:Fallback>
            </mc:AlternateContent>
          </a:graphicData>
        </a:graphic>
      </p:graphicFrame>
      <p:graphicFrame>
        <p:nvGraphicFramePr>
          <p:cNvPr id="26" name="Object 25"/>
          <p:cNvGraphicFramePr>
            <a:graphicFrameLocks noChangeAspect="1"/>
          </p:cNvGraphicFramePr>
          <p:nvPr>
            <p:extLst>
              <p:ext uri="{D42A27DB-BD31-4B8C-83A1-F6EECF244321}">
                <p14:modId xmlns:p14="http://schemas.microsoft.com/office/powerpoint/2010/main" val="1308436227"/>
              </p:ext>
            </p:extLst>
          </p:nvPr>
        </p:nvGraphicFramePr>
        <p:xfrm>
          <a:off x="6261009" y="6456301"/>
          <a:ext cx="171450" cy="314325"/>
        </p:xfrm>
        <a:graphic>
          <a:graphicData uri="http://schemas.openxmlformats.org/presentationml/2006/ole">
            <mc:AlternateContent xmlns:mc="http://schemas.openxmlformats.org/markup-compatibility/2006">
              <mc:Choice xmlns:v="urn:schemas-microsoft-com:vml" Requires="v">
                <p:oleObj name="Equation" r:id="rId7" imgW="114120" imgH="228600" progId="Equation.DSMT4">
                  <p:embed/>
                </p:oleObj>
              </mc:Choice>
              <mc:Fallback>
                <p:oleObj name="Equation" r:id="rId7" imgW="114120" imgH="228600" progId="Equation.DSMT4">
                  <p:embed/>
                  <p:pic>
                    <p:nvPicPr>
                      <p:cNvPr id="26" name="Object 25"/>
                      <p:cNvPicPr>
                        <a:picLocks noChangeAspect="1" noChangeArrowheads="1"/>
                      </p:cNvPicPr>
                      <p:nvPr/>
                    </p:nvPicPr>
                    <p:blipFill>
                      <a:blip r:embed="rId8"/>
                      <a:srcRect/>
                      <a:stretch>
                        <a:fillRect/>
                      </a:stretch>
                    </p:blipFill>
                    <p:spPr bwMode="auto">
                      <a:xfrm>
                        <a:off x="6261009" y="6456301"/>
                        <a:ext cx="171450" cy="314325"/>
                      </a:xfrm>
                      <a:prstGeom prst="rect">
                        <a:avLst/>
                      </a:prstGeom>
                      <a:noFill/>
                      <a:ln>
                        <a:noFill/>
                      </a:ln>
                    </p:spPr>
                  </p:pic>
                </p:oleObj>
              </mc:Fallback>
            </mc:AlternateContent>
          </a:graphicData>
        </a:graphic>
      </p:graphicFrame>
      <p:graphicFrame>
        <p:nvGraphicFramePr>
          <p:cNvPr id="27" name="Object 26"/>
          <p:cNvGraphicFramePr>
            <a:graphicFrameLocks noChangeAspect="1"/>
          </p:cNvGraphicFramePr>
          <p:nvPr>
            <p:extLst>
              <p:ext uri="{D42A27DB-BD31-4B8C-83A1-F6EECF244321}">
                <p14:modId xmlns:p14="http://schemas.microsoft.com/office/powerpoint/2010/main" val="2448043416"/>
              </p:ext>
            </p:extLst>
          </p:nvPr>
        </p:nvGraphicFramePr>
        <p:xfrm>
          <a:off x="4760603" y="6446296"/>
          <a:ext cx="247650" cy="331787"/>
        </p:xfrm>
        <a:graphic>
          <a:graphicData uri="http://schemas.openxmlformats.org/presentationml/2006/ole">
            <mc:AlternateContent xmlns:mc="http://schemas.openxmlformats.org/markup-compatibility/2006">
              <mc:Choice xmlns:v="urn:schemas-microsoft-com:vml" Requires="v">
                <p:oleObj name="Equation" r:id="rId9" imgW="164880" imgH="241200" progId="Equation.DSMT4">
                  <p:embed/>
                </p:oleObj>
              </mc:Choice>
              <mc:Fallback>
                <p:oleObj name="Equation" r:id="rId9" imgW="164880" imgH="241200" progId="Equation.DSMT4">
                  <p:embed/>
                  <p:pic>
                    <p:nvPicPr>
                      <p:cNvPr id="27" name="Object 26"/>
                      <p:cNvPicPr>
                        <a:picLocks noChangeAspect="1" noChangeArrowheads="1"/>
                      </p:cNvPicPr>
                      <p:nvPr/>
                    </p:nvPicPr>
                    <p:blipFill>
                      <a:blip r:embed="rId10"/>
                      <a:srcRect/>
                      <a:stretch>
                        <a:fillRect/>
                      </a:stretch>
                    </p:blipFill>
                    <p:spPr bwMode="auto">
                      <a:xfrm>
                        <a:off x="4760603" y="6446296"/>
                        <a:ext cx="247650" cy="331787"/>
                      </a:xfrm>
                      <a:prstGeom prst="rect">
                        <a:avLst/>
                      </a:prstGeom>
                      <a:noFill/>
                      <a:ln>
                        <a:noFill/>
                      </a:ln>
                    </p:spPr>
                  </p:pic>
                </p:oleObj>
              </mc:Fallback>
            </mc:AlternateContent>
          </a:graphicData>
        </a:graphic>
      </p:graphicFrame>
      <p:graphicFrame>
        <p:nvGraphicFramePr>
          <p:cNvPr id="29" name="Object 28"/>
          <p:cNvGraphicFramePr>
            <a:graphicFrameLocks noChangeAspect="1"/>
          </p:cNvGraphicFramePr>
          <p:nvPr>
            <p:extLst>
              <p:ext uri="{D42A27DB-BD31-4B8C-83A1-F6EECF244321}">
                <p14:modId xmlns:p14="http://schemas.microsoft.com/office/powerpoint/2010/main" val="3624110481"/>
              </p:ext>
            </p:extLst>
          </p:nvPr>
        </p:nvGraphicFramePr>
        <p:xfrm>
          <a:off x="2536515" y="3433221"/>
          <a:ext cx="590550" cy="401637"/>
        </p:xfrm>
        <a:graphic>
          <a:graphicData uri="http://schemas.openxmlformats.org/presentationml/2006/ole">
            <mc:AlternateContent xmlns:mc="http://schemas.openxmlformats.org/markup-compatibility/2006">
              <mc:Choice xmlns:v="urn:schemas-microsoft-com:vml" Requires="v">
                <p:oleObj name="Equation" r:id="rId11" imgW="393480" imgH="291960" progId="Equation.DSMT4">
                  <p:embed/>
                </p:oleObj>
              </mc:Choice>
              <mc:Fallback>
                <p:oleObj name="Equation" r:id="rId11" imgW="393480" imgH="291960" progId="Equation.DSMT4">
                  <p:embed/>
                  <p:pic>
                    <p:nvPicPr>
                      <p:cNvPr id="29" name="Object 28"/>
                      <p:cNvPicPr>
                        <a:picLocks noChangeAspect="1" noChangeArrowheads="1"/>
                      </p:cNvPicPr>
                      <p:nvPr/>
                    </p:nvPicPr>
                    <p:blipFill>
                      <a:blip r:embed="rId12"/>
                      <a:srcRect/>
                      <a:stretch>
                        <a:fillRect/>
                      </a:stretch>
                    </p:blipFill>
                    <p:spPr bwMode="auto">
                      <a:xfrm>
                        <a:off x="2536515" y="3433221"/>
                        <a:ext cx="590550" cy="401637"/>
                      </a:xfrm>
                      <a:prstGeom prst="rect">
                        <a:avLst/>
                      </a:prstGeom>
                      <a:noFill/>
                      <a:ln>
                        <a:noFill/>
                      </a:ln>
                    </p:spPr>
                  </p:pic>
                </p:oleObj>
              </mc:Fallback>
            </mc:AlternateContent>
          </a:graphicData>
        </a:graphic>
      </p:graphicFrame>
      <p:graphicFrame>
        <p:nvGraphicFramePr>
          <p:cNvPr id="30" name="Object 29"/>
          <p:cNvGraphicFramePr>
            <a:graphicFrameLocks noChangeAspect="1"/>
          </p:cNvGraphicFramePr>
          <p:nvPr>
            <p:extLst>
              <p:ext uri="{D42A27DB-BD31-4B8C-83A1-F6EECF244321}">
                <p14:modId xmlns:p14="http://schemas.microsoft.com/office/powerpoint/2010/main" val="85143599"/>
              </p:ext>
            </p:extLst>
          </p:nvPr>
        </p:nvGraphicFramePr>
        <p:xfrm>
          <a:off x="6011146" y="5332078"/>
          <a:ext cx="266700" cy="331787"/>
        </p:xfrm>
        <a:graphic>
          <a:graphicData uri="http://schemas.openxmlformats.org/presentationml/2006/ole">
            <mc:AlternateContent xmlns:mc="http://schemas.openxmlformats.org/markup-compatibility/2006">
              <mc:Choice xmlns:v="urn:schemas-microsoft-com:vml" Requires="v">
                <p:oleObj name="Equation" r:id="rId13" imgW="177480" imgH="241200" progId="Equation.DSMT4">
                  <p:embed/>
                </p:oleObj>
              </mc:Choice>
              <mc:Fallback>
                <p:oleObj name="Equation" r:id="rId13" imgW="177480" imgH="241200" progId="Equation.DSMT4">
                  <p:embed/>
                  <p:pic>
                    <p:nvPicPr>
                      <p:cNvPr id="30" name="Object 29"/>
                      <p:cNvPicPr>
                        <a:picLocks noChangeAspect="1" noChangeArrowheads="1"/>
                      </p:cNvPicPr>
                      <p:nvPr/>
                    </p:nvPicPr>
                    <p:blipFill>
                      <a:blip r:embed="rId14"/>
                      <a:srcRect/>
                      <a:stretch>
                        <a:fillRect/>
                      </a:stretch>
                    </p:blipFill>
                    <p:spPr bwMode="auto">
                      <a:xfrm>
                        <a:off x="6011146" y="5332078"/>
                        <a:ext cx="266700" cy="331787"/>
                      </a:xfrm>
                      <a:prstGeom prst="rect">
                        <a:avLst/>
                      </a:prstGeom>
                      <a:noFill/>
                      <a:ln>
                        <a:noFill/>
                      </a:ln>
                    </p:spPr>
                  </p:pic>
                </p:oleObj>
              </mc:Fallback>
            </mc:AlternateContent>
          </a:graphicData>
        </a:graphic>
      </p:graphicFrame>
      <p:graphicFrame>
        <p:nvGraphicFramePr>
          <p:cNvPr id="31" name="Object 30"/>
          <p:cNvGraphicFramePr>
            <a:graphicFrameLocks noChangeAspect="1"/>
          </p:cNvGraphicFramePr>
          <p:nvPr>
            <p:extLst>
              <p:ext uri="{D42A27DB-BD31-4B8C-83A1-F6EECF244321}">
                <p14:modId xmlns:p14="http://schemas.microsoft.com/office/powerpoint/2010/main" val="2544136893"/>
              </p:ext>
            </p:extLst>
          </p:nvPr>
        </p:nvGraphicFramePr>
        <p:xfrm>
          <a:off x="4760603" y="4053704"/>
          <a:ext cx="266700" cy="331787"/>
        </p:xfrm>
        <a:graphic>
          <a:graphicData uri="http://schemas.openxmlformats.org/presentationml/2006/ole">
            <mc:AlternateContent xmlns:mc="http://schemas.openxmlformats.org/markup-compatibility/2006">
              <mc:Choice xmlns:v="urn:schemas-microsoft-com:vml" Requires="v">
                <p:oleObj name="Equation" r:id="rId15" imgW="177480" imgH="241200" progId="Equation.DSMT4">
                  <p:embed/>
                </p:oleObj>
              </mc:Choice>
              <mc:Fallback>
                <p:oleObj name="Equation" r:id="rId15" imgW="177480" imgH="241200" progId="Equation.DSMT4">
                  <p:embed/>
                  <p:pic>
                    <p:nvPicPr>
                      <p:cNvPr id="31" name="Object 30"/>
                      <p:cNvPicPr>
                        <a:picLocks noChangeAspect="1" noChangeArrowheads="1"/>
                      </p:cNvPicPr>
                      <p:nvPr/>
                    </p:nvPicPr>
                    <p:blipFill>
                      <a:blip r:embed="rId16"/>
                      <a:srcRect/>
                      <a:stretch>
                        <a:fillRect/>
                      </a:stretch>
                    </p:blipFill>
                    <p:spPr bwMode="auto">
                      <a:xfrm>
                        <a:off x="4760603" y="4053704"/>
                        <a:ext cx="266700" cy="331787"/>
                      </a:xfrm>
                      <a:prstGeom prst="rect">
                        <a:avLst/>
                      </a:prstGeom>
                      <a:noFill/>
                      <a:ln>
                        <a:noFill/>
                      </a:ln>
                    </p:spPr>
                  </p:pic>
                </p:oleObj>
              </mc:Fallback>
            </mc:AlternateContent>
          </a:graphicData>
        </a:graphic>
      </p:graphicFrame>
      <p:graphicFrame>
        <p:nvGraphicFramePr>
          <p:cNvPr id="32" name="Object 31"/>
          <p:cNvGraphicFramePr>
            <a:graphicFrameLocks noChangeAspect="1"/>
          </p:cNvGraphicFramePr>
          <p:nvPr>
            <p:extLst>
              <p:ext uri="{D42A27DB-BD31-4B8C-83A1-F6EECF244321}">
                <p14:modId xmlns:p14="http://schemas.microsoft.com/office/powerpoint/2010/main" val="3599424444"/>
              </p:ext>
            </p:extLst>
          </p:nvPr>
        </p:nvGraphicFramePr>
        <p:xfrm>
          <a:off x="7043866" y="2316770"/>
          <a:ext cx="819150" cy="331787"/>
        </p:xfrm>
        <a:graphic>
          <a:graphicData uri="http://schemas.openxmlformats.org/presentationml/2006/ole">
            <mc:AlternateContent xmlns:mc="http://schemas.openxmlformats.org/markup-compatibility/2006">
              <mc:Choice xmlns:v="urn:schemas-microsoft-com:vml" Requires="v">
                <p:oleObj name="Equation" r:id="rId17" imgW="545760" imgH="241200" progId="Equation.DSMT4">
                  <p:embed/>
                </p:oleObj>
              </mc:Choice>
              <mc:Fallback>
                <p:oleObj name="Equation" r:id="rId17" imgW="545760" imgH="241200" progId="Equation.DSMT4">
                  <p:embed/>
                  <p:pic>
                    <p:nvPicPr>
                      <p:cNvPr id="32" name="Object 31"/>
                      <p:cNvPicPr>
                        <a:picLocks noChangeAspect="1" noChangeArrowheads="1"/>
                      </p:cNvPicPr>
                      <p:nvPr/>
                    </p:nvPicPr>
                    <p:blipFill>
                      <a:blip r:embed="rId18"/>
                      <a:srcRect/>
                      <a:stretch>
                        <a:fillRect/>
                      </a:stretch>
                    </p:blipFill>
                    <p:spPr bwMode="auto">
                      <a:xfrm>
                        <a:off x="7043866" y="2316770"/>
                        <a:ext cx="819150" cy="331787"/>
                      </a:xfrm>
                      <a:prstGeom prst="rect">
                        <a:avLst/>
                      </a:prstGeom>
                      <a:noFill/>
                      <a:ln>
                        <a:noFill/>
                      </a:ln>
                    </p:spPr>
                  </p:pic>
                </p:oleObj>
              </mc:Fallback>
            </mc:AlternateContent>
          </a:graphicData>
        </a:graphic>
      </p:graphicFrame>
      <p:graphicFrame>
        <p:nvGraphicFramePr>
          <p:cNvPr id="33" name="Object 32"/>
          <p:cNvGraphicFramePr>
            <a:graphicFrameLocks noChangeAspect="1"/>
          </p:cNvGraphicFramePr>
          <p:nvPr>
            <p:extLst>
              <p:ext uri="{D42A27DB-BD31-4B8C-83A1-F6EECF244321}">
                <p14:modId xmlns:p14="http://schemas.microsoft.com/office/powerpoint/2010/main" val="1335245424"/>
              </p:ext>
            </p:extLst>
          </p:nvPr>
        </p:nvGraphicFramePr>
        <p:xfrm>
          <a:off x="673283" y="2012453"/>
          <a:ext cx="3343713" cy="940419"/>
        </p:xfrm>
        <a:graphic>
          <a:graphicData uri="http://schemas.openxmlformats.org/presentationml/2006/ole">
            <mc:AlternateContent xmlns:mc="http://schemas.openxmlformats.org/markup-compatibility/2006">
              <mc:Choice xmlns:v="urn:schemas-microsoft-com:vml" Requires="v">
                <p:oleObj name="Equation" r:id="rId19" imgW="2565360" imgH="787320" progId="Equation.DSMT4">
                  <p:embed/>
                </p:oleObj>
              </mc:Choice>
              <mc:Fallback>
                <p:oleObj name="Equation" r:id="rId19" imgW="2565360" imgH="787320" progId="Equation.DSMT4">
                  <p:embed/>
                  <p:pic>
                    <p:nvPicPr>
                      <p:cNvPr id="33" name="Object 32"/>
                      <p:cNvPicPr>
                        <a:picLocks noChangeAspect="1" noChangeArrowheads="1"/>
                      </p:cNvPicPr>
                      <p:nvPr/>
                    </p:nvPicPr>
                    <p:blipFill>
                      <a:blip r:embed="rId20"/>
                      <a:srcRect/>
                      <a:stretch>
                        <a:fillRect/>
                      </a:stretch>
                    </p:blipFill>
                    <p:spPr bwMode="auto">
                      <a:xfrm>
                        <a:off x="673283" y="2012453"/>
                        <a:ext cx="3343713" cy="9404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407458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en-US" dirty="0"/>
              <a:t>V-I Relationship for Capacitor</a:t>
            </a:r>
          </a:p>
        </p:txBody>
      </p:sp>
      <p:graphicFrame>
        <p:nvGraphicFramePr>
          <p:cNvPr id="4" name="Object 3"/>
          <p:cNvGraphicFramePr>
            <a:graphicFrameLocks noChangeAspect="1"/>
          </p:cNvGraphicFramePr>
          <p:nvPr>
            <p:extLst>
              <p:ext uri="{D42A27DB-BD31-4B8C-83A1-F6EECF244321}">
                <p14:modId xmlns:p14="http://schemas.microsoft.com/office/powerpoint/2010/main" val="560006471"/>
              </p:ext>
            </p:extLst>
          </p:nvPr>
        </p:nvGraphicFramePr>
        <p:xfrm>
          <a:off x="698680" y="1273703"/>
          <a:ext cx="4800600" cy="3719512"/>
        </p:xfrm>
        <a:graphic>
          <a:graphicData uri="http://schemas.openxmlformats.org/presentationml/2006/ole">
            <mc:AlternateContent xmlns:mc="http://schemas.openxmlformats.org/markup-compatibility/2006">
              <mc:Choice xmlns:v="urn:schemas-microsoft-com:vml" Requires="v">
                <p:oleObj name="Equation" r:id="rId4" imgW="3200400" imgH="2705040" progId="Equation.DSMT4">
                  <p:embed/>
                </p:oleObj>
              </mc:Choice>
              <mc:Fallback>
                <p:oleObj name="Equation" r:id="rId4" imgW="3200400" imgH="2705040" progId="Equation.DSMT4">
                  <p:embed/>
                  <p:pic>
                    <p:nvPicPr>
                      <p:cNvPr id="0" name=""/>
                      <p:cNvPicPr>
                        <a:picLocks noChangeAspect="1" noChangeArrowheads="1"/>
                      </p:cNvPicPr>
                      <p:nvPr/>
                    </p:nvPicPr>
                    <p:blipFill>
                      <a:blip r:embed="rId5"/>
                      <a:srcRect/>
                      <a:stretch>
                        <a:fillRect/>
                      </a:stretch>
                    </p:blipFill>
                    <p:spPr bwMode="auto">
                      <a:xfrm>
                        <a:off x="698680" y="1273703"/>
                        <a:ext cx="4800600" cy="3719512"/>
                      </a:xfrm>
                      <a:prstGeom prst="rect">
                        <a:avLst/>
                      </a:prstGeom>
                      <a:noFill/>
                      <a:ln>
                        <a:noFill/>
                      </a:ln>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584947591"/>
              </p:ext>
            </p:extLst>
          </p:nvPr>
        </p:nvGraphicFramePr>
        <p:xfrm>
          <a:off x="698680" y="5463646"/>
          <a:ext cx="1676400" cy="908050"/>
        </p:xfrm>
        <a:graphic>
          <a:graphicData uri="http://schemas.openxmlformats.org/presentationml/2006/ole">
            <mc:AlternateContent xmlns:mc="http://schemas.openxmlformats.org/markup-compatibility/2006">
              <mc:Choice xmlns:v="urn:schemas-microsoft-com:vml" Requires="v">
                <p:oleObj name="Equation" r:id="rId6" imgW="1117440" imgH="660240" progId="Equation.DSMT4">
                  <p:embed/>
                </p:oleObj>
              </mc:Choice>
              <mc:Fallback>
                <p:oleObj name="Equation" r:id="rId6" imgW="1117440" imgH="660240" progId="Equation.DSMT4">
                  <p:embed/>
                  <p:pic>
                    <p:nvPicPr>
                      <p:cNvPr id="0" name=""/>
                      <p:cNvPicPr>
                        <a:picLocks noChangeAspect="1" noChangeArrowheads="1"/>
                      </p:cNvPicPr>
                      <p:nvPr/>
                    </p:nvPicPr>
                    <p:blipFill>
                      <a:blip r:embed="rId7"/>
                      <a:srcRect/>
                      <a:stretch>
                        <a:fillRect/>
                      </a:stretch>
                    </p:blipFill>
                    <p:spPr bwMode="auto">
                      <a:xfrm>
                        <a:off x="698680" y="5463646"/>
                        <a:ext cx="1676400" cy="908050"/>
                      </a:xfrm>
                      <a:prstGeom prst="rect">
                        <a:avLst/>
                      </a:prstGeom>
                      <a:noFill/>
                      <a:ln>
                        <a:noFill/>
                      </a:ln>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3333081630"/>
              </p:ext>
            </p:extLst>
          </p:nvPr>
        </p:nvGraphicFramePr>
        <p:xfrm>
          <a:off x="6409977" y="1358899"/>
          <a:ext cx="2152650" cy="3579813"/>
        </p:xfrm>
        <a:graphic>
          <a:graphicData uri="http://schemas.openxmlformats.org/presentationml/2006/ole">
            <mc:AlternateContent xmlns:mc="http://schemas.openxmlformats.org/markup-compatibility/2006">
              <mc:Choice xmlns:v="urn:schemas-microsoft-com:vml" Requires="v">
                <p:oleObj name="Equation" r:id="rId8" imgW="1434960" imgH="2603160" progId="Equation.DSMT4">
                  <p:embed/>
                </p:oleObj>
              </mc:Choice>
              <mc:Fallback>
                <p:oleObj name="Equation" r:id="rId8" imgW="1434960" imgH="2603160" progId="Equation.DSMT4">
                  <p:embed/>
                  <p:pic>
                    <p:nvPicPr>
                      <p:cNvPr id="0" name=""/>
                      <p:cNvPicPr>
                        <a:picLocks noChangeAspect="1" noChangeArrowheads="1"/>
                      </p:cNvPicPr>
                      <p:nvPr/>
                    </p:nvPicPr>
                    <p:blipFill>
                      <a:blip r:embed="rId9"/>
                      <a:srcRect/>
                      <a:stretch>
                        <a:fillRect/>
                      </a:stretch>
                    </p:blipFill>
                    <p:spPr bwMode="auto">
                      <a:xfrm>
                        <a:off x="6409977" y="1358899"/>
                        <a:ext cx="2152650" cy="3579813"/>
                      </a:xfrm>
                      <a:prstGeom prst="rect">
                        <a:avLst/>
                      </a:prstGeom>
                      <a:noFill/>
                      <a:ln>
                        <a:noFill/>
                      </a:ln>
                    </p:spPr>
                  </p:pic>
                </p:oleObj>
              </mc:Fallback>
            </mc:AlternateContent>
          </a:graphicData>
        </a:graphic>
      </p:graphicFrame>
      <p:pic>
        <p:nvPicPr>
          <p:cNvPr id="8" name="Picture 12" descr="http://www.magic-emoji.com/emoji/images/83_emoji_iphone_black_diamond_sui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200000">
            <a:off x="4247312" y="4592565"/>
            <a:ext cx="2265435" cy="22654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283281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PSNARRATION" val="4,1080603084,C:\Kath\Courses\ECE2004\Online\Lectures\Impedance_Ohm_Law.ppc"/>
</p:tagLst>
</file>

<file path=ppt/tags/tag2.xml><?xml version="1.0" encoding="utf-8"?>
<p:tagLst xmlns:a="http://schemas.openxmlformats.org/drawingml/2006/main" xmlns:r="http://schemas.openxmlformats.org/officeDocument/2006/relationships" xmlns:p="http://schemas.openxmlformats.org/presentationml/2006/main">
  <p:tag name="PPSNARRATION" val="4,1080603084,C:\Kath\Courses\ECE2004\Online\Lectures\Impedance_Ohm_Law.ppc"/>
</p:tagLst>
</file>

<file path=ppt/tags/tag3.xml><?xml version="1.0" encoding="utf-8"?>
<p:tagLst xmlns:a="http://schemas.openxmlformats.org/drawingml/2006/main" xmlns:r="http://schemas.openxmlformats.org/officeDocument/2006/relationships" xmlns:p="http://schemas.openxmlformats.org/presentationml/2006/main">
  <p:tag name="MMPROD_SUBSTITUTION_ID" val="{D28AB481-0BDC-47C5-8F38-890BFFA24EBD}"/>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fontScheme name="Default Design">
      <a:majorFont>
        <a:latin typeface="Times New Roman"/>
        <a:ea typeface=""/>
        <a:cs typeface="Times New Roman"/>
      </a:majorFont>
      <a:minorFont>
        <a:latin typeface="Times New Roman"/>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Garamond" pitchFamily="18"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Garamond" pitchFamily="18" charset="0"/>
            <a:cs typeface="Times New Roman" pitchFamily="18" charset="0"/>
          </a:defRPr>
        </a:defP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10404</TotalTime>
  <Words>12689</Words>
  <Application>Microsoft Office PowerPoint</Application>
  <PresentationFormat>Widescreen</PresentationFormat>
  <Paragraphs>726</Paragraphs>
  <Slides>50</Slides>
  <Notes>50</Notes>
  <HiddenSlides>1</HiddenSlides>
  <MMClips>0</MMClips>
  <ScaleCrop>false</ScaleCrop>
  <HeadingPairs>
    <vt:vector size="8" baseType="variant">
      <vt:variant>
        <vt:lpstr>Fonts Used</vt:lpstr>
      </vt:variant>
      <vt:variant>
        <vt:i4>6</vt:i4>
      </vt:variant>
      <vt:variant>
        <vt:lpstr>Theme</vt:lpstr>
      </vt:variant>
      <vt:variant>
        <vt:i4>4</vt:i4>
      </vt:variant>
      <vt:variant>
        <vt:lpstr>Embedded OLE Servers</vt:lpstr>
      </vt:variant>
      <vt:variant>
        <vt:i4>2</vt:i4>
      </vt:variant>
      <vt:variant>
        <vt:lpstr>Slide Titles</vt:lpstr>
      </vt:variant>
      <vt:variant>
        <vt:i4>50</vt:i4>
      </vt:variant>
    </vt:vector>
  </HeadingPairs>
  <TitlesOfParts>
    <vt:vector size="62" baseType="lpstr">
      <vt:lpstr>ＭＳ Ｐゴシック</vt:lpstr>
      <vt:lpstr>Arial</vt:lpstr>
      <vt:lpstr>Cambria Math</vt:lpstr>
      <vt:lpstr>Garamond</vt:lpstr>
      <vt:lpstr>Times</vt:lpstr>
      <vt:lpstr>Times New Roman</vt:lpstr>
      <vt:lpstr>Blank Presentation</vt:lpstr>
      <vt:lpstr>Default Design</vt:lpstr>
      <vt:lpstr>1_Blank Presentation</vt:lpstr>
      <vt:lpstr>2_Blank Presentation</vt:lpstr>
      <vt:lpstr>Equation</vt:lpstr>
      <vt:lpstr>Bitmap Image</vt:lpstr>
      <vt:lpstr>PowerPoint Presentation</vt:lpstr>
      <vt:lpstr>PowerPoint Presentation</vt:lpstr>
      <vt:lpstr>Closely Related Concepts</vt:lpstr>
      <vt:lpstr>PowerPoint Presentation</vt:lpstr>
      <vt:lpstr>PowerPoint Presentation</vt:lpstr>
      <vt:lpstr>PowerPoint Presentation</vt:lpstr>
      <vt:lpstr>Phasor</vt:lpstr>
      <vt:lpstr>Imaginary i Revisited</vt:lpstr>
      <vt:lpstr>V-I Relationship for Capacitor</vt:lpstr>
      <vt:lpstr>V-I Relationship for Inductor</vt:lpstr>
      <vt:lpstr>PowerPoint Presentation</vt:lpstr>
      <vt:lpstr>Electrical Network</vt:lpstr>
      <vt:lpstr>How Many Nodes?</vt:lpstr>
      <vt:lpstr>How Many Loops</vt:lpstr>
      <vt:lpstr>Kirchhoff’s Current Law (KCL)</vt:lpstr>
      <vt:lpstr>Kirchhoff’s Voltage Law (KVL)</vt:lpstr>
      <vt:lpstr>Adding Loops and/or Nodes</vt:lpstr>
      <vt:lpstr>Example</vt:lpstr>
      <vt:lpstr>Ohm’s Law Revisited</vt:lpstr>
      <vt:lpstr>Equivalent Impedance (Prove!)</vt:lpstr>
      <vt:lpstr>Analog Low-Pass Filter</vt:lpstr>
      <vt:lpstr>More Filters</vt:lpstr>
      <vt:lpstr>AC is DC in Disguise</vt:lpstr>
      <vt:lpstr>Voltage Divider: Signal Transfer</vt:lpstr>
      <vt:lpstr>Wheatstone Bridge</vt:lpstr>
      <vt:lpstr>Nonlinear Components</vt:lpstr>
      <vt:lpstr>Op Amp Model</vt:lpstr>
      <vt:lpstr>Operational Amplifier</vt:lpstr>
      <vt:lpstr>Two Rules</vt:lpstr>
      <vt:lpstr>Example</vt:lpstr>
      <vt:lpstr>Common Modules</vt:lpstr>
      <vt:lpstr>Measuring Instruments</vt:lpstr>
      <vt:lpstr>AAAS Meeting</vt:lpstr>
      <vt:lpstr>AI Talk at AAAS (Feb. 2016)</vt:lpstr>
      <vt:lpstr>Scientific Philosophy</vt:lpstr>
      <vt:lpstr>Biological Neuron</vt:lpstr>
      <vt:lpstr>Simpler Version</vt:lpstr>
      <vt:lpstr>Simplest Version</vt:lpstr>
      <vt:lpstr>Perceptron</vt:lpstr>
      <vt:lpstr>Artificial Neural Network</vt:lpstr>
      <vt:lpstr>PowerPoint Presentation</vt:lpstr>
      <vt:lpstr>Not All Configurations Useful</vt:lpstr>
      <vt:lpstr>Gradient Descent Search</vt:lpstr>
      <vt:lpstr>MATLAB ML Toolbox</vt:lpstr>
      <vt:lpstr>Gradient Direction</vt:lpstr>
      <vt:lpstr>Key Idea for Back Propagation</vt:lpstr>
      <vt:lpstr>IEEE Perspective</vt:lpstr>
      <vt:lpstr>Ge’s Poster</vt:lpstr>
      <vt:lpstr>Copyright Issue</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2564</cp:revision>
  <cp:lastPrinted>2012-03-08T21:40:16Z</cp:lastPrinted>
  <dcterms:created xsi:type="dcterms:W3CDTF">2006-10-23T16:36:06Z</dcterms:created>
  <dcterms:modified xsi:type="dcterms:W3CDTF">2025-08-28T20:23:04Z</dcterms:modified>
</cp:coreProperties>
</file>